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80" r:id="rId25"/>
    <p:sldId id="279"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134741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327122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2607392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25186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1840925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97153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835010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889294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421916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2248502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5A18B-C7DB-497A-9163-CF5A119E2606}" type="datetimeFigureOut">
              <a:rPr lang="en-US" smtClean="0"/>
              <a:t>6/14/2026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9DD90-2D5A-4ACB-BA30-17705913F078}" type="slidenum">
              <a:rPr lang="en-US" smtClean="0"/>
              <a:t>‹#›</a:t>
            </a:fld>
            <a:endParaRPr lang="en-US" dirty="0"/>
          </a:p>
        </p:txBody>
      </p:sp>
    </p:spTree>
    <p:extLst>
      <p:ext uri="{BB962C8B-B14F-4D97-AF65-F5344CB8AC3E}">
        <p14:creationId xmlns:p14="http://schemas.microsoft.com/office/powerpoint/2010/main" val="3703278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2265A18B-C7DB-497A-9163-CF5A119E2606}" type="datetimeFigureOut">
              <a:rPr lang="en-US" smtClean="0"/>
              <a:t>6/14/2026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699DD90-2D5A-4ACB-BA30-17705913F078}" type="slidenum">
              <a:rPr lang="en-US" smtClean="0"/>
              <a:t>‹#›</a:t>
            </a:fld>
            <a:endParaRPr lang="en-US" dirty="0"/>
          </a:p>
        </p:txBody>
      </p:sp>
    </p:spTree>
    <p:extLst>
      <p:ext uri="{BB962C8B-B14F-4D97-AF65-F5344CB8AC3E}">
        <p14:creationId xmlns:p14="http://schemas.microsoft.com/office/powerpoint/2010/main" val="12037204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9708A-0539-D447-016D-29704A471084}"/>
              </a:ext>
            </a:extLst>
          </p:cNvPr>
          <p:cNvSpPr>
            <a:spLocks noGrp="1"/>
          </p:cNvSpPr>
          <p:nvPr>
            <p:ph type="ctrTitle"/>
          </p:nvPr>
        </p:nvSpPr>
        <p:spPr/>
        <p:txBody>
          <a:bodyPr>
            <a:normAutofit/>
          </a:bodyPr>
          <a:lstStyle/>
          <a:p>
            <a:r>
              <a:rPr lang="en-SG" sz="6600" b="1" dirty="0">
                <a:solidFill>
                  <a:srgbClr val="FFC000"/>
                </a:solidFill>
              </a:rPr>
              <a:t>Unity &amp; Resolving Misunderstanding </a:t>
            </a:r>
            <a:endParaRPr lang="en-US" sz="6600" b="1" dirty="0">
              <a:solidFill>
                <a:srgbClr val="FFC000"/>
              </a:solidFill>
            </a:endParaRPr>
          </a:p>
        </p:txBody>
      </p:sp>
      <p:sp>
        <p:nvSpPr>
          <p:cNvPr id="3" name="Subtitle 2">
            <a:extLst>
              <a:ext uri="{FF2B5EF4-FFF2-40B4-BE49-F238E27FC236}">
                <a16:creationId xmlns:a16="http://schemas.microsoft.com/office/drawing/2014/main" id="{0A036705-CBC6-E5FB-E848-F9C18C670EC7}"/>
              </a:ext>
            </a:extLst>
          </p:cNvPr>
          <p:cNvSpPr>
            <a:spLocks noGrp="1"/>
          </p:cNvSpPr>
          <p:nvPr>
            <p:ph type="subTitle" idx="1"/>
          </p:nvPr>
        </p:nvSpPr>
        <p:spPr/>
        <p:txBody>
          <a:bodyPr>
            <a:normAutofit/>
          </a:bodyPr>
          <a:lstStyle/>
          <a:p>
            <a:r>
              <a:rPr lang="en-SG" sz="6600" dirty="0"/>
              <a:t>Joshua 22:10-34</a:t>
            </a:r>
            <a:endParaRPr lang="en-US" sz="6600" dirty="0"/>
          </a:p>
        </p:txBody>
      </p:sp>
    </p:spTree>
    <p:extLst>
      <p:ext uri="{BB962C8B-B14F-4D97-AF65-F5344CB8AC3E}">
        <p14:creationId xmlns:p14="http://schemas.microsoft.com/office/powerpoint/2010/main" val="3005722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36090-B2C0-B337-3458-037817E45A71}"/>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B801D737-BE39-6559-BF94-359BE136B623}"/>
              </a:ext>
            </a:extLst>
          </p:cNvPr>
          <p:cNvSpPr>
            <a:spLocks noGrp="1"/>
          </p:cNvSpPr>
          <p:nvPr>
            <p:ph idx="1"/>
          </p:nvPr>
        </p:nvSpPr>
        <p:spPr>
          <a:xfrm>
            <a:off x="838200" y="1825624"/>
            <a:ext cx="10515600" cy="4739767"/>
          </a:xfrm>
        </p:spPr>
        <p:txBody>
          <a:bodyPr>
            <a:normAutofit/>
          </a:bodyPr>
          <a:lstStyle/>
          <a:p>
            <a:pPr marL="0" indent="0">
              <a:buNone/>
            </a:pPr>
            <a:r>
              <a:rPr lang="en-SG" sz="3200" b="1" baseline="30000" dirty="0"/>
              <a:t>10 </a:t>
            </a:r>
            <a:r>
              <a:rPr lang="en-SG" sz="3200" dirty="0"/>
              <a:t>When they came to Geliloth near the Jordan in the land of Canaan, the </a:t>
            </a:r>
            <a:r>
              <a:rPr lang="en-SG" sz="3200" dirty="0" err="1"/>
              <a:t>Reubenites</a:t>
            </a:r>
            <a:r>
              <a:rPr lang="en-SG" sz="3200" dirty="0"/>
              <a:t>, the Gadites and the half-tribe of Manasseh built an imposing altar there by the Jordan. </a:t>
            </a:r>
          </a:p>
          <a:p>
            <a:pPr marL="0" indent="0">
              <a:buNone/>
            </a:pPr>
            <a:r>
              <a:rPr lang="en-SG" sz="3200" b="1" baseline="30000" dirty="0"/>
              <a:t>11 </a:t>
            </a:r>
            <a:r>
              <a:rPr lang="en-SG" sz="3200" dirty="0"/>
              <a:t>And when the Israelites heard that they had built the altar on the border of Canaan at Geliloth near the Jordan on the Israelite side, </a:t>
            </a:r>
            <a:r>
              <a:rPr lang="en-SG" sz="3200" b="1" baseline="30000" dirty="0"/>
              <a:t>12 </a:t>
            </a:r>
            <a:r>
              <a:rPr lang="en-SG" sz="3200" dirty="0"/>
              <a:t>the whole assembly of Israel gathered at Shiloh to go to war against them. </a:t>
            </a:r>
            <a:r>
              <a:rPr lang="en-SG" sz="3200" b="1" baseline="30000" dirty="0"/>
              <a:t>13 </a:t>
            </a:r>
            <a:r>
              <a:rPr lang="en-SG" sz="3200" dirty="0"/>
              <a:t>So the Israelites sent Phinehas son of Eleazar, the priest, to the land of Gilead—to Reuben, Gad and the half-tribe of Manasseh. </a:t>
            </a:r>
            <a:endParaRPr lang="en-US" sz="3200" dirty="0"/>
          </a:p>
          <a:p>
            <a:pPr marL="0" indent="0">
              <a:buNone/>
            </a:pPr>
            <a:endParaRPr lang="en-US" dirty="0"/>
          </a:p>
        </p:txBody>
      </p:sp>
    </p:spTree>
    <p:extLst>
      <p:ext uri="{BB962C8B-B14F-4D97-AF65-F5344CB8AC3E}">
        <p14:creationId xmlns:p14="http://schemas.microsoft.com/office/powerpoint/2010/main" val="1892935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8F120-77F6-08C8-59CC-26A3AD1AA4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F1736-CAEE-C95F-797B-5C384A277EA4}"/>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047E2E26-879B-4C88-1C84-33859AFC4982}"/>
              </a:ext>
            </a:extLst>
          </p:cNvPr>
          <p:cNvSpPr>
            <a:spLocks noGrp="1"/>
          </p:cNvSpPr>
          <p:nvPr>
            <p:ph idx="1"/>
          </p:nvPr>
        </p:nvSpPr>
        <p:spPr>
          <a:xfrm>
            <a:off x="838200" y="1825624"/>
            <a:ext cx="10515600" cy="4739767"/>
          </a:xfrm>
        </p:spPr>
        <p:txBody>
          <a:bodyPr>
            <a:normAutofit lnSpcReduction="10000"/>
          </a:bodyPr>
          <a:lstStyle/>
          <a:p>
            <a:pPr marL="0" indent="0">
              <a:buNone/>
            </a:pPr>
            <a:r>
              <a:rPr lang="en-SG" sz="3200" b="1" baseline="30000" dirty="0"/>
              <a:t>14 </a:t>
            </a:r>
            <a:r>
              <a:rPr lang="en-SG" sz="3200" dirty="0"/>
              <a:t>With him they sent ten of the chief men, one from each of the tribes of Israel, each the head of a family division among the Israelite clans. </a:t>
            </a:r>
            <a:r>
              <a:rPr lang="en-SG" sz="3200" b="1" baseline="30000" dirty="0"/>
              <a:t>15 </a:t>
            </a:r>
            <a:r>
              <a:rPr lang="en-SG" sz="3200" dirty="0"/>
              <a:t>When they went to Gilead—to Reuben, Gad and the half-tribe of Manasseh—they said to them: </a:t>
            </a:r>
            <a:r>
              <a:rPr lang="en-SG" sz="3200" b="1" baseline="30000" dirty="0"/>
              <a:t>16 </a:t>
            </a:r>
            <a:r>
              <a:rPr lang="en-SG" sz="3200" dirty="0"/>
              <a:t>“The whole assembly of the Lord says: ‘How could you break faith with the God of Israel like this? How could you turn away from the Lord and build yourselves an altar in rebellion against him now? </a:t>
            </a:r>
            <a:r>
              <a:rPr lang="en-SG" sz="3200" b="1" baseline="30000" dirty="0"/>
              <a:t>17 </a:t>
            </a:r>
            <a:r>
              <a:rPr lang="en-SG" sz="3200" dirty="0"/>
              <a:t>Was not the sin of Peor enough for us? Up to this very day we have not cleansed ourselves from that sin, even though a plague fell on the community of the Lord! </a:t>
            </a:r>
            <a:endParaRPr lang="en-US" sz="3200" dirty="0"/>
          </a:p>
          <a:p>
            <a:pPr marL="0" indent="0">
              <a:buNone/>
            </a:pPr>
            <a:endParaRPr lang="en-US" dirty="0"/>
          </a:p>
        </p:txBody>
      </p:sp>
    </p:spTree>
    <p:extLst>
      <p:ext uri="{BB962C8B-B14F-4D97-AF65-F5344CB8AC3E}">
        <p14:creationId xmlns:p14="http://schemas.microsoft.com/office/powerpoint/2010/main" val="2266819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FDBD-18F6-CAEF-3691-122DF939B8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80658A-25EB-08B7-3101-FA71DEFCEE12}"/>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70C9A3DD-0BA9-9C79-B4BA-D927C9E4B654}"/>
              </a:ext>
            </a:extLst>
          </p:cNvPr>
          <p:cNvSpPr>
            <a:spLocks noGrp="1"/>
          </p:cNvSpPr>
          <p:nvPr>
            <p:ph idx="1"/>
          </p:nvPr>
        </p:nvSpPr>
        <p:spPr>
          <a:xfrm>
            <a:off x="838200" y="1825624"/>
            <a:ext cx="10515600" cy="4739767"/>
          </a:xfrm>
        </p:spPr>
        <p:txBody>
          <a:bodyPr>
            <a:normAutofit lnSpcReduction="10000"/>
          </a:bodyPr>
          <a:lstStyle/>
          <a:p>
            <a:pPr marL="0" indent="0">
              <a:buNone/>
            </a:pPr>
            <a:r>
              <a:rPr lang="en-SG" sz="3200" b="1" baseline="30000" dirty="0"/>
              <a:t>18 </a:t>
            </a:r>
            <a:r>
              <a:rPr lang="en-SG" sz="3200" dirty="0"/>
              <a:t>And are you now turning away from the Lord? “‘If you rebel against the Lord today, tomorrow he will be angry with the whole community of Israel. </a:t>
            </a:r>
            <a:r>
              <a:rPr lang="en-SG" sz="3200" b="1" baseline="30000" dirty="0"/>
              <a:t>19 </a:t>
            </a:r>
            <a:r>
              <a:rPr lang="en-SG" sz="3200" dirty="0"/>
              <a:t>If the land you possess is defiled, come over to the Lord’s land, where the Lord’s tabernacle stands, and share the land with us. But do not rebel against the Lord or against us by building an altar for yourselves, other than the altar of the Lord our God. </a:t>
            </a:r>
          </a:p>
          <a:p>
            <a:pPr marL="0" indent="0">
              <a:buNone/>
            </a:pPr>
            <a:r>
              <a:rPr lang="en-SG" sz="3200" b="1" baseline="30000" dirty="0"/>
              <a:t>20 </a:t>
            </a:r>
            <a:r>
              <a:rPr lang="en-SG" sz="3200" dirty="0"/>
              <a:t>When Achan son of Zerah was unfaithful in regard to the devoted things, did not wrath come on the whole community of Israel? He was not the only one who died for his sin.’” </a:t>
            </a:r>
            <a:endParaRPr lang="en-US" sz="3200" dirty="0"/>
          </a:p>
          <a:p>
            <a:pPr marL="0" indent="0">
              <a:buNone/>
            </a:pPr>
            <a:endParaRPr lang="en-US" dirty="0"/>
          </a:p>
        </p:txBody>
      </p:sp>
    </p:spTree>
    <p:extLst>
      <p:ext uri="{BB962C8B-B14F-4D97-AF65-F5344CB8AC3E}">
        <p14:creationId xmlns:p14="http://schemas.microsoft.com/office/powerpoint/2010/main" val="587556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20575-7CC4-501E-ECA7-036EF527D3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4D3321-785A-8D01-E361-D2E314D22C90}"/>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A93313C8-713B-85E8-4E45-39F763079E59}"/>
              </a:ext>
            </a:extLst>
          </p:cNvPr>
          <p:cNvSpPr>
            <a:spLocks noGrp="1"/>
          </p:cNvSpPr>
          <p:nvPr>
            <p:ph idx="1"/>
          </p:nvPr>
        </p:nvSpPr>
        <p:spPr>
          <a:xfrm>
            <a:off x="838200" y="1825624"/>
            <a:ext cx="10515600" cy="4739767"/>
          </a:xfrm>
        </p:spPr>
        <p:txBody>
          <a:bodyPr>
            <a:noAutofit/>
          </a:bodyPr>
          <a:lstStyle/>
          <a:p>
            <a:pPr marL="0" indent="0">
              <a:buNone/>
            </a:pPr>
            <a:r>
              <a:rPr lang="en-SG" sz="3200" b="1" baseline="30000" dirty="0"/>
              <a:t>21 </a:t>
            </a:r>
            <a:r>
              <a:rPr lang="en-SG" sz="3200" dirty="0"/>
              <a:t>Then Reuben, Gad and the half-tribe of Manasseh replied to the heads of the clans of Israel: </a:t>
            </a:r>
            <a:r>
              <a:rPr lang="en-SG" sz="3200" b="1" baseline="30000" dirty="0"/>
              <a:t>22 </a:t>
            </a:r>
            <a:r>
              <a:rPr lang="en-SG" sz="3200" dirty="0"/>
              <a:t>“The Mighty One, God, the Lord! The Mighty One, God, the Lord! He knows! And let Israel know! If this has been in rebellion or disobedience to the Lord, do not spare us this day. </a:t>
            </a:r>
            <a:r>
              <a:rPr lang="en-SG" sz="3200" b="1" baseline="30000" dirty="0"/>
              <a:t>23 </a:t>
            </a:r>
            <a:r>
              <a:rPr lang="en-SG" sz="3200" dirty="0"/>
              <a:t>If we have built our own altar to turn away from the Lord and to offer burnt offerings and grain offerings, or to sacrifice fellowship offerings on it, may the Lord himself call us to account. </a:t>
            </a:r>
            <a:r>
              <a:rPr lang="en-SG" sz="3200" b="1" baseline="30000" dirty="0"/>
              <a:t>24 </a:t>
            </a:r>
            <a:r>
              <a:rPr lang="en-SG" sz="3200" dirty="0"/>
              <a:t>“No! We did it for fear that some day your descendants might say to ours, ‘What do you have to do with the Lord, the God of Israel? </a:t>
            </a:r>
            <a:endParaRPr lang="en-US" sz="3200" dirty="0"/>
          </a:p>
        </p:txBody>
      </p:sp>
    </p:spTree>
    <p:extLst>
      <p:ext uri="{BB962C8B-B14F-4D97-AF65-F5344CB8AC3E}">
        <p14:creationId xmlns:p14="http://schemas.microsoft.com/office/powerpoint/2010/main" val="2586528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2FF31-379D-75BE-A4F2-638760B47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21924-E5B5-B0BE-09FF-7287079096FF}"/>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EBD05F5B-651A-9C33-7736-F3242D01CF79}"/>
              </a:ext>
            </a:extLst>
          </p:cNvPr>
          <p:cNvSpPr>
            <a:spLocks noGrp="1"/>
          </p:cNvSpPr>
          <p:nvPr>
            <p:ph idx="1"/>
          </p:nvPr>
        </p:nvSpPr>
        <p:spPr>
          <a:xfrm>
            <a:off x="838200" y="1825624"/>
            <a:ext cx="10515600" cy="4739767"/>
          </a:xfrm>
        </p:spPr>
        <p:txBody>
          <a:bodyPr>
            <a:noAutofit/>
          </a:bodyPr>
          <a:lstStyle/>
          <a:p>
            <a:pPr marL="0" indent="0">
              <a:buNone/>
            </a:pPr>
            <a:r>
              <a:rPr lang="en-SG" sz="3200" b="1" baseline="30000" dirty="0"/>
              <a:t>25 </a:t>
            </a:r>
            <a:r>
              <a:rPr lang="en-SG" sz="3200" dirty="0"/>
              <a:t>The Lord has made the Jordan a boundary between us and you—you </a:t>
            </a:r>
            <a:r>
              <a:rPr lang="en-SG" sz="3200" dirty="0" err="1"/>
              <a:t>Reubenites</a:t>
            </a:r>
            <a:r>
              <a:rPr lang="en-SG" sz="3200" dirty="0"/>
              <a:t> and Gadites! You have no share in the Lord.’ So your descendants might cause ours to stop fearing the Lord. </a:t>
            </a:r>
            <a:r>
              <a:rPr lang="en-SG" sz="3200" b="1" baseline="30000" dirty="0"/>
              <a:t>26 </a:t>
            </a:r>
            <a:r>
              <a:rPr lang="en-SG" sz="3200" dirty="0"/>
              <a:t>“That is why we said, ‘Let us get ready and build an altar—but not for burnt offerings or sacrifices.’ </a:t>
            </a:r>
          </a:p>
          <a:p>
            <a:pPr marL="0" indent="0">
              <a:buNone/>
            </a:pPr>
            <a:r>
              <a:rPr lang="en-SG" sz="3200" b="1" baseline="30000" dirty="0"/>
              <a:t>27 </a:t>
            </a:r>
            <a:r>
              <a:rPr lang="en-SG" sz="3200" dirty="0"/>
              <a:t>On the contrary, it is to be a witness between us and you and the generations that follow, that we will worship the Lord at his sanctuary with our burnt offerings, sacrifices and fellowship offerings. Then in the future your descendants will not be able to say to ours, ‘You have no share in the Lord.’ </a:t>
            </a:r>
            <a:endParaRPr lang="en-US" sz="3200" dirty="0"/>
          </a:p>
          <a:p>
            <a:pPr marL="0" indent="0">
              <a:buNone/>
            </a:pPr>
            <a:endParaRPr lang="en-US" sz="3200" dirty="0"/>
          </a:p>
        </p:txBody>
      </p:sp>
    </p:spTree>
    <p:extLst>
      <p:ext uri="{BB962C8B-B14F-4D97-AF65-F5344CB8AC3E}">
        <p14:creationId xmlns:p14="http://schemas.microsoft.com/office/powerpoint/2010/main" val="902289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39B82-70E9-A843-0515-4BEB2D5E20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EBA41-665A-9230-849C-DAFCD13F6E3D}"/>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A877D1D2-E197-13AE-43F4-C7ABEA3FCC84}"/>
              </a:ext>
            </a:extLst>
          </p:cNvPr>
          <p:cNvSpPr>
            <a:spLocks noGrp="1"/>
          </p:cNvSpPr>
          <p:nvPr>
            <p:ph idx="1"/>
          </p:nvPr>
        </p:nvSpPr>
        <p:spPr>
          <a:xfrm>
            <a:off x="838200" y="1825624"/>
            <a:ext cx="10515600" cy="4739767"/>
          </a:xfrm>
        </p:spPr>
        <p:txBody>
          <a:bodyPr>
            <a:noAutofit/>
          </a:bodyPr>
          <a:lstStyle/>
          <a:p>
            <a:pPr marL="0" indent="0">
              <a:buNone/>
            </a:pPr>
            <a:r>
              <a:rPr lang="en-SG" sz="3200" b="1" baseline="30000" dirty="0"/>
              <a:t>28 </a:t>
            </a:r>
            <a:r>
              <a:rPr lang="en-SG" sz="3200" dirty="0"/>
              <a:t>“And we said, ‘If they ever say this to us, or to our descendants, we will answer: Look at the replica of the Lord’s altar, which our ancestors built, not for burnt offerings and sacrifices, but as a witness between us and you.’ </a:t>
            </a:r>
            <a:r>
              <a:rPr lang="en-SG" sz="3200" b="1" baseline="30000" dirty="0"/>
              <a:t>29 </a:t>
            </a:r>
            <a:r>
              <a:rPr lang="en-SG" sz="3200" dirty="0"/>
              <a:t>“Far be it from us to rebel against the Lord and turn away from him today by building an altar for burnt offerings, grain offerings and sacrifices, other than the altar of the Lord our God that stands before his tabernacle.”</a:t>
            </a:r>
            <a:endParaRPr lang="en-US" sz="3200" dirty="0"/>
          </a:p>
          <a:p>
            <a:pPr marL="0" indent="0">
              <a:buNone/>
            </a:pPr>
            <a:endParaRPr lang="en-US" sz="3200" dirty="0"/>
          </a:p>
        </p:txBody>
      </p:sp>
    </p:spTree>
    <p:extLst>
      <p:ext uri="{BB962C8B-B14F-4D97-AF65-F5344CB8AC3E}">
        <p14:creationId xmlns:p14="http://schemas.microsoft.com/office/powerpoint/2010/main" val="2273136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F59BB-E401-2BBC-B0B0-9E94B20EF8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C55ACB-3918-516B-B695-2D4A614AE6D7}"/>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49266E89-7B1F-133D-3F12-549EB329DA01}"/>
              </a:ext>
            </a:extLst>
          </p:cNvPr>
          <p:cNvSpPr>
            <a:spLocks noGrp="1"/>
          </p:cNvSpPr>
          <p:nvPr>
            <p:ph idx="1"/>
          </p:nvPr>
        </p:nvSpPr>
        <p:spPr>
          <a:xfrm>
            <a:off x="838200" y="1825624"/>
            <a:ext cx="10515600" cy="4739767"/>
          </a:xfrm>
        </p:spPr>
        <p:txBody>
          <a:bodyPr>
            <a:noAutofit/>
          </a:bodyPr>
          <a:lstStyle/>
          <a:p>
            <a:pPr marL="0" indent="0">
              <a:buNone/>
            </a:pPr>
            <a:r>
              <a:rPr lang="en-SG" sz="3200" b="1" baseline="30000" dirty="0"/>
              <a:t>30 </a:t>
            </a:r>
            <a:r>
              <a:rPr lang="en-SG" sz="3200" dirty="0"/>
              <a:t>When Phinehas the priest and the leaders of the community—the heads of the clans of the Israelites—heard what Reuben, Gad and Manasseh had to say, they were pleased. </a:t>
            </a:r>
            <a:r>
              <a:rPr lang="en-SG" sz="3200" b="1" baseline="30000" dirty="0"/>
              <a:t>31 </a:t>
            </a:r>
            <a:r>
              <a:rPr lang="en-SG" sz="3200" dirty="0"/>
              <a:t>And Phinehas son of Eleazar, the priest, said to Reuben, Gad and Manasseh, “Today we know that the Lord is with us, because you have not been unfaithful to the Lord in this matter. Now you have rescued the Israelites from the Lord’s hand.”</a:t>
            </a:r>
            <a:endParaRPr lang="en-US" sz="3200" dirty="0"/>
          </a:p>
          <a:p>
            <a:pPr marL="0" indent="0">
              <a:buNone/>
            </a:pPr>
            <a:endParaRPr lang="en-US" sz="3200" dirty="0"/>
          </a:p>
        </p:txBody>
      </p:sp>
    </p:spTree>
    <p:extLst>
      <p:ext uri="{BB962C8B-B14F-4D97-AF65-F5344CB8AC3E}">
        <p14:creationId xmlns:p14="http://schemas.microsoft.com/office/powerpoint/2010/main" val="4142554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DD079-84CF-FD26-1BCC-E0F98FCB7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40C0E-2E5B-81A1-0A3C-A7D5D291D387}"/>
              </a:ext>
            </a:extLst>
          </p:cNvPr>
          <p:cNvSpPr>
            <a:spLocks noGrp="1"/>
          </p:cNvSpPr>
          <p:nvPr>
            <p:ph type="title"/>
          </p:nvPr>
        </p:nvSpPr>
        <p:spPr/>
        <p:txBody>
          <a:bodyPr/>
          <a:lstStyle/>
          <a:p>
            <a:r>
              <a:rPr lang="en-SG" b="1" dirty="0"/>
              <a:t>Joshua 22:10-34</a:t>
            </a:r>
            <a:endParaRPr lang="en-US" dirty="0"/>
          </a:p>
        </p:txBody>
      </p:sp>
      <p:sp>
        <p:nvSpPr>
          <p:cNvPr id="3" name="Content Placeholder 2">
            <a:extLst>
              <a:ext uri="{FF2B5EF4-FFF2-40B4-BE49-F238E27FC236}">
                <a16:creationId xmlns:a16="http://schemas.microsoft.com/office/drawing/2014/main" id="{6DF46B23-52DD-09A2-3FD6-53963AE4EF40}"/>
              </a:ext>
            </a:extLst>
          </p:cNvPr>
          <p:cNvSpPr>
            <a:spLocks noGrp="1"/>
          </p:cNvSpPr>
          <p:nvPr>
            <p:ph idx="1"/>
          </p:nvPr>
        </p:nvSpPr>
        <p:spPr>
          <a:xfrm>
            <a:off x="838200" y="1825624"/>
            <a:ext cx="10515600" cy="4739767"/>
          </a:xfrm>
        </p:spPr>
        <p:txBody>
          <a:bodyPr>
            <a:noAutofit/>
          </a:bodyPr>
          <a:lstStyle/>
          <a:p>
            <a:pPr marL="0" indent="0">
              <a:buNone/>
            </a:pPr>
            <a:r>
              <a:rPr lang="en-SG" sz="3200" b="1" baseline="30000" dirty="0"/>
              <a:t>32 </a:t>
            </a:r>
            <a:r>
              <a:rPr lang="en-SG" sz="3200" dirty="0"/>
              <a:t>Then Phinehas son of Eleazar, the priest, and the leaders returned to Canaan from their meeting with the </a:t>
            </a:r>
            <a:r>
              <a:rPr lang="en-SG" sz="3200" dirty="0" err="1"/>
              <a:t>Reubenites</a:t>
            </a:r>
            <a:r>
              <a:rPr lang="en-SG" sz="3200" dirty="0"/>
              <a:t> and Gadites in Gilead and reported to the Israelites. </a:t>
            </a:r>
            <a:r>
              <a:rPr lang="en-SG" sz="3200" b="1" baseline="30000" dirty="0"/>
              <a:t>33 </a:t>
            </a:r>
            <a:r>
              <a:rPr lang="en-SG" sz="3200" dirty="0"/>
              <a:t>They were glad to hear the report and praised God. And they talked no more about going to war against them to devastate the country where the </a:t>
            </a:r>
            <a:r>
              <a:rPr lang="en-SG" sz="3200" dirty="0" err="1"/>
              <a:t>Reubenites</a:t>
            </a:r>
            <a:r>
              <a:rPr lang="en-SG" sz="3200" dirty="0"/>
              <a:t> and the Gadites lived. </a:t>
            </a:r>
            <a:r>
              <a:rPr lang="en-SG" sz="3200" b="1" baseline="30000" dirty="0"/>
              <a:t>34 </a:t>
            </a:r>
            <a:r>
              <a:rPr lang="en-SG" sz="3200" dirty="0"/>
              <a:t>And the </a:t>
            </a:r>
            <a:r>
              <a:rPr lang="en-SG" sz="3200" dirty="0" err="1"/>
              <a:t>Reubenites</a:t>
            </a:r>
            <a:r>
              <a:rPr lang="en-SG" sz="3200" dirty="0"/>
              <a:t> and the Gadites gave the altar this name: A Witness Between Us—that the Lord is God. </a:t>
            </a:r>
            <a:endParaRPr lang="en-US" sz="3200" dirty="0"/>
          </a:p>
          <a:p>
            <a:pPr marL="0" indent="0">
              <a:buNone/>
            </a:pPr>
            <a:endParaRPr lang="en-US" sz="3200" dirty="0"/>
          </a:p>
        </p:txBody>
      </p:sp>
    </p:spTree>
    <p:extLst>
      <p:ext uri="{BB962C8B-B14F-4D97-AF65-F5344CB8AC3E}">
        <p14:creationId xmlns:p14="http://schemas.microsoft.com/office/powerpoint/2010/main" val="2593620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24EC-03BF-44BD-21B7-EE8FABACC6D7}"/>
              </a:ext>
            </a:extLst>
          </p:cNvPr>
          <p:cNvSpPr>
            <a:spLocks noGrp="1"/>
          </p:cNvSpPr>
          <p:nvPr>
            <p:ph type="title"/>
          </p:nvPr>
        </p:nvSpPr>
        <p:spPr/>
        <p:txBody>
          <a:bodyPr/>
          <a:lstStyle/>
          <a:p>
            <a:r>
              <a:rPr lang="en-SG" b="1" dirty="0">
                <a:solidFill>
                  <a:srgbClr val="FFC000"/>
                </a:solidFill>
              </a:rPr>
              <a:t>“One for all and all for one”</a:t>
            </a:r>
            <a:endParaRPr lang="en-US" b="1" dirty="0">
              <a:solidFill>
                <a:srgbClr val="FFC000"/>
              </a:solidFill>
            </a:endParaRPr>
          </a:p>
        </p:txBody>
      </p:sp>
      <p:sp>
        <p:nvSpPr>
          <p:cNvPr id="3" name="Content Placeholder 2">
            <a:extLst>
              <a:ext uri="{FF2B5EF4-FFF2-40B4-BE49-F238E27FC236}">
                <a16:creationId xmlns:a16="http://schemas.microsoft.com/office/drawing/2014/main" id="{58008A78-9D1E-73A5-E410-52FE0DAB481E}"/>
              </a:ext>
            </a:extLst>
          </p:cNvPr>
          <p:cNvSpPr>
            <a:spLocks noGrp="1"/>
          </p:cNvSpPr>
          <p:nvPr>
            <p:ph idx="1"/>
          </p:nvPr>
        </p:nvSpPr>
        <p:spPr/>
        <p:txBody>
          <a:bodyPr>
            <a:normAutofit/>
          </a:bodyPr>
          <a:lstStyle/>
          <a:p>
            <a:r>
              <a:rPr lang="en-SG" sz="3600" dirty="0"/>
              <a:t>In </a:t>
            </a:r>
            <a:r>
              <a:rPr lang="en-SG" sz="3600" i="1" dirty="0"/>
              <a:t>The Three Musketeers</a:t>
            </a:r>
            <a:r>
              <a:rPr lang="en-SG" sz="3600" dirty="0"/>
              <a:t> movie, the phrase “One for all and all for one” is a well-known slogan for unity and loyalty to one another.</a:t>
            </a:r>
            <a:endParaRPr lang="en-US" sz="3600" dirty="0"/>
          </a:p>
          <a:p>
            <a:endParaRPr lang="en-US" sz="3600" dirty="0">
              <a:solidFill>
                <a:srgbClr val="FFC000"/>
              </a:solidFill>
            </a:endParaRPr>
          </a:p>
        </p:txBody>
      </p:sp>
    </p:spTree>
    <p:extLst>
      <p:ext uri="{BB962C8B-B14F-4D97-AF65-F5344CB8AC3E}">
        <p14:creationId xmlns:p14="http://schemas.microsoft.com/office/powerpoint/2010/main" val="1709052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498A0-B600-FD30-E70D-CFDCCA26E039}"/>
              </a:ext>
            </a:extLst>
          </p:cNvPr>
          <p:cNvSpPr>
            <a:spLocks noGrp="1"/>
          </p:cNvSpPr>
          <p:nvPr>
            <p:ph type="title"/>
          </p:nvPr>
        </p:nvSpPr>
        <p:spPr/>
        <p:txBody>
          <a:bodyPr/>
          <a:lstStyle/>
          <a:p>
            <a:r>
              <a:rPr lang="en-SG" b="1" dirty="0"/>
              <a:t>1 Corinthians 12:25-26</a:t>
            </a:r>
            <a:endParaRPr lang="en-US" dirty="0"/>
          </a:p>
        </p:txBody>
      </p:sp>
      <p:sp>
        <p:nvSpPr>
          <p:cNvPr id="3" name="Content Placeholder 2">
            <a:extLst>
              <a:ext uri="{FF2B5EF4-FFF2-40B4-BE49-F238E27FC236}">
                <a16:creationId xmlns:a16="http://schemas.microsoft.com/office/drawing/2014/main" id="{1BEFA1DA-6F90-6853-B325-4F429119B234}"/>
              </a:ext>
            </a:extLst>
          </p:cNvPr>
          <p:cNvSpPr>
            <a:spLocks noGrp="1"/>
          </p:cNvSpPr>
          <p:nvPr>
            <p:ph idx="1"/>
          </p:nvPr>
        </p:nvSpPr>
        <p:spPr/>
        <p:txBody>
          <a:bodyPr/>
          <a:lstStyle/>
          <a:p>
            <a:pPr marL="0" indent="0">
              <a:buNone/>
            </a:pPr>
            <a:r>
              <a:rPr lang="en-US" sz="3600" baseline="30000" dirty="0"/>
              <a:t>25 </a:t>
            </a:r>
            <a:r>
              <a:rPr lang="en-US" sz="3600" dirty="0"/>
              <a:t>so that there should be no division in the body, but that its parts should have equal concern for each other. </a:t>
            </a:r>
            <a:r>
              <a:rPr lang="en-US" sz="3600" baseline="30000" dirty="0"/>
              <a:t>26 </a:t>
            </a:r>
            <a:r>
              <a:rPr lang="en-US" sz="3600" dirty="0"/>
              <a:t>If one part suffers, every part suffers with it; if one part is honored, every part rejoices with it.</a:t>
            </a:r>
          </a:p>
          <a:p>
            <a:pPr marL="0" indent="0">
              <a:buNone/>
            </a:pPr>
            <a:endParaRPr lang="en-US" dirty="0"/>
          </a:p>
        </p:txBody>
      </p:sp>
    </p:spTree>
    <p:extLst>
      <p:ext uri="{BB962C8B-B14F-4D97-AF65-F5344CB8AC3E}">
        <p14:creationId xmlns:p14="http://schemas.microsoft.com/office/powerpoint/2010/main" val="1636929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914D8-4E0A-EB58-51E2-125B39F7A650}"/>
              </a:ext>
            </a:extLst>
          </p:cNvPr>
          <p:cNvSpPr>
            <a:spLocks noGrp="1"/>
          </p:cNvSpPr>
          <p:nvPr>
            <p:ph type="title"/>
          </p:nvPr>
        </p:nvSpPr>
        <p:spPr/>
        <p:txBody>
          <a:bodyPr/>
          <a:lstStyle/>
          <a:p>
            <a:r>
              <a:rPr lang="en-US" b="1" dirty="0">
                <a:solidFill>
                  <a:srgbClr val="FFC000"/>
                </a:solidFill>
              </a:rPr>
              <a:t>For Reflection:</a:t>
            </a:r>
            <a:endParaRPr lang="en-US" dirty="0">
              <a:solidFill>
                <a:srgbClr val="FFC000"/>
              </a:solidFill>
            </a:endParaRPr>
          </a:p>
        </p:txBody>
      </p:sp>
      <p:sp>
        <p:nvSpPr>
          <p:cNvPr id="3" name="Content Placeholder 2">
            <a:extLst>
              <a:ext uri="{FF2B5EF4-FFF2-40B4-BE49-F238E27FC236}">
                <a16:creationId xmlns:a16="http://schemas.microsoft.com/office/drawing/2014/main" id="{55C31C5C-017F-0EE4-1BE2-0C3DE14E3675}"/>
              </a:ext>
            </a:extLst>
          </p:cNvPr>
          <p:cNvSpPr>
            <a:spLocks noGrp="1"/>
          </p:cNvSpPr>
          <p:nvPr>
            <p:ph idx="1"/>
          </p:nvPr>
        </p:nvSpPr>
        <p:spPr/>
        <p:txBody>
          <a:bodyPr/>
          <a:lstStyle/>
          <a:p>
            <a:r>
              <a:rPr lang="en-SG" sz="3600" dirty="0"/>
              <a:t>In times of tension or misunderstanding, do I actively work to preserve unity in the body of Christ, or do I withdraw and leave others to face it alone?</a:t>
            </a:r>
            <a:endParaRPr lang="en-US" sz="3600" dirty="0"/>
          </a:p>
          <a:p>
            <a:endParaRPr lang="en-US" dirty="0"/>
          </a:p>
        </p:txBody>
      </p:sp>
    </p:spTree>
    <p:extLst>
      <p:ext uri="{BB962C8B-B14F-4D97-AF65-F5344CB8AC3E}">
        <p14:creationId xmlns:p14="http://schemas.microsoft.com/office/powerpoint/2010/main" val="654973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D7214ECA-FEC5-2ADF-520B-705864A49B7D}"/>
              </a:ext>
            </a:extLst>
          </p:cNvPr>
          <p:cNvPicPr>
            <a:picLocks noGrp="1" noChangeAspect="1"/>
          </p:cNvPicPr>
          <p:nvPr>
            <p:ph idx="1"/>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329031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4C29-258A-BF31-A55B-1DEFFBEF4933}"/>
              </a:ext>
            </a:extLst>
          </p:cNvPr>
          <p:cNvSpPr>
            <a:spLocks noGrp="1"/>
          </p:cNvSpPr>
          <p:nvPr>
            <p:ph type="title"/>
          </p:nvPr>
        </p:nvSpPr>
        <p:spPr/>
        <p:txBody>
          <a:bodyPr/>
          <a:lstStyle/>
          <a:p>
            <a:r>
              <a:rPr lang="en-US" b="1" dirty="0"/>
              <a:t>Deuteronomy 12:13-14</a:t>
            </a:r>
            <a:endParaRPr lang="en-US" dirty="0"/>
          </a:p>
        </p:txBody>
      </p:sp>
      <p:sp>
        <p:nvSpPr>
          <p:cNvPr id="3" name="Content Placeholder 2">
            <a:extLst>
              <a:ext uri="{FF2B5EF4-FFF2-40B4-BE49-F238E27FC236}">
                <a16:creationId xmlns:a16="http://schemas.microsoft.com/office/drawing/2014/main" id="{4004CC83-A906-3F9B-E123-C3B51123A134}"/>
              </a:ext>
            </a:extLst>
          </p:cNvPr>
          <p:cNvSpPr>
            <a:spLocks noGrp="1"/>
          </p:cNvSpPr>
          <p:nvPr>
            <p:ph idx="1"/>
          </p:nvPr>
        </p:nvSpPr>
        <p:spPr/>
        <p:txBody>
          <a:bodyPr/>
          <a:lstStyle/>
          <a:p>
            <a:pPr marL="0" indent="0">
              <a:buNone/>
            </a:pPr>
            <a:r>
              <a:rPr lang="en-US" sz="3600" baseline="30000" dirty="0"/>
              <a:t>13 </a:t>
            </a:r>
            <a:r>
              <a:rPr lang="en-US" sz="3600" dirty="0"/>
              <a:t>Be careful not to sacrifice your burnt offerings anywhere you please. </a:t>
            </a:r>
            <a:r>
              <a:rPr lang="en-US" sz="3600" baseline="30000" dirty="0"/>
              <a:t>14 </a:t>
            </a:r>
            <a:r>
              <a:rPr lang="en-US" sz="3600" dirty="0"/>
              <a:t>Offer them only at the place the Lord will choose in one of your tribes, and there observe everything I command you.</a:t>
            </a:r>
          </a:p>
          <a:p>
            <a:pPr marL="0" indent="0">
              <a:buNone/>
            </a:pPr>
            <a:endParaRPr lang="en-US" dirty="0"/>
          </a:p>
        </p:txBody>
      </p:sp>
    </p:spTree>
    <p:extLst>
      <p:ext uri="{BB962C8B-B14F-4D97-AF65-F5344CB8AC3E}">
        <p14:creationId xmlns:p14="http://schemas.microsoft.com/office/powerpoint/2010/main" val="3411929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FFF20-7DB0-7F66-AE91-70C02D6B7280}"/>
              </a:ext>
            </a:extLst>
          </p:cNvPr>
          <p:cNvSpPr>
            <a:spLocks noGrp="1"/>
          </p:cNvSpPr>
          <p:nvPr>
            <p:ph type="title"/>
          </p:nvPr>
        </p:nvSpPr>
        <p:spPr/>
        <p:txBody>
          <a:bodyPr/>
          <a:lstStyle/>
          <a:p>
            <a:r>
              <a:rPr lang="en-US" b="1" dirty="0"/>
              <a:t>Leviticus 17:8-9</a:t>
            </a:r>
            <a:endParaRPr lang="en-US" dirty="0"/>
          </a:p>
        </p:txBody>
      </p:sp>
      <p:sp>
        <p:nvSpPr>
          <p:cNvPr id="3" name="Content Placeholder 2">
            <a:extLst>
              <a:ext uri="{FF2B5EF4-FFF2-40B4-BE49-F238E27FC236}">
                <a16:creationId xmlns:a16="http://schemas.microsoft.com/office/drawing/2014/main" id="{2C58ADFD-C9E8-6249-6772-647787E7B46E}"/>
              </a:ext>
            </a:extLst>
          </p:cNvPr>
          <p:cNvSpPr>
            <a:spLocks noGrp="1"/>
          </p:cNvSpPr>
          <p:nvPr>
            <p:ph idx="1"/>
          </p:nvPr>
        </p:nvSpPr>
        <p:spPr/>
        <p:txBody>
          <a:bodyPr/>
          <a:lstStyle/>
          <a:p>
            <a:pPr marL="0" indent="0">
              <a:buNone/>
            </a:pPr>
            <a:r>
              <a:rPr lang="en-US" sz="3600" baseline="30000" dirty="0"/>
              <a:t>8 </a:t>
            </a:r>
            <a:r>
              <a:rPr lang="en-US" sz="3600" dirty="0"/>
              <a:t>“Say to them: ‘Any Israelite or any foreigner residing among them who offers a burnt offering or sacrifice </a:t>
            </a:r>
          </a:p>
          <a:p>
            <a:pPr marL="0" indent="0">
              <a:buNone/>
            </a:pPr>
            <a:r>
              <a:rPr lang="en-US" sz="3600" baseline="30000" dirty="0"/>
              <a:t>9 </a:t>
            </a:r>
            <a:r>
              <a:rPr lang="en-US" sz="3600" dirty="0"/>
              <a:t>and does not bring it to the entrance to the tent of meeting to sacrifice it to the Lord must be cut off from the people of Israel.</a:t>
            </a:r>
          </a:p>
          <a:p>
            <a:pPr marL="0" indent="0">
              <a:buNone/>
            </a:pPr>
            <a:endParaRPr lang="en-US" dirty="0"/>
          </a:p>
        </p:txBody>
      </p:sp>
    </p:spTree>
    <p:extLst>
      <p:ext uri="{BB962C8B-B14F-4D97-AF65-F5344CB8AC3E}">
        <p14:creationId xmlns:p14="http://schemas.microsoft.com/office/powerpoint/2010/main" val="4177420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E12B8-F88B-2F0C-1DEE-DA6829F15B51}"/>
              </a:ext>
            </a:extLst>
          </p:cNvPr>
          <p:cNvSpPr>
            <a:spLocks noGrp="1"/>
          </p:cNvSpPr>
          <p:nvPr>
            <p:ph type="title"/>
          </p:nvPr>
        </p:nvSpPr>
        <p:spPr/>
        <p:txBody>
          <a:bodyPr/>
          <a:lstStyle/>
          <a:p>
            <a:r>
              <a:rPr lang="en-SG" b="1" dirty="0">
                <a:solidFill>
                  <a:srgbClr val="FFC000"/>
                </a:solidFill>
              </a:rPr>
              <a:t>(1) Assumptions Are Dangerous</a:t>
            </a:r>
            <a:endParaRPr lang="en-US" dirty="0">
              <a:solidFill>
                <a:srgbClr val="FFC000"/>
              </a:solidFill>
            </a:endParaRPr>
          </a:p>
        </p:txBody>
      </p:sp>
      <p:sp>
        <p:nvSpPr>
          <p:cNvPr id="3" name="Content Placeholder 2">
            <a:extLst>
              <a:ext uri="{FF2B5EF4-FFF2-40B4-BE49-F238E27FC236}">
                <a16:creationId xmlns:a16="http://schemas.microsoft.com/office/drawing/2014/main" id="{8DA6E670-BC0E-954B-B77F-597880B6F2F8}"/>
              </a:ext>
            </a:extLst>
          </p:cNvPr>
          <p:cNvSpPr>
            <a:spLocks noGrp="1"/>
          </p:cNvSpPr>
          <p:nvPr>
            <p:ph idx="1"/>
          </p:nvPr>
        </p:nvSpPr>
        <p:spPr/>
        <p:txBody>
          <a:bodyPr>
            <a:normAutofit/>
          </a:bodyPr>
          <a:lstStyle/>
          <a:p>
            <a:r>
              <a:rPr lang="en-SG" sz="3600" dirty="0"/>
              <a:t>When the Israelites heard that the tribes of Reuben, Gad, and the half-tribe of Manasseh had built an altar on their own, they immediately assumed that they had rebelled against God without first finding out the facts.</a:t>
            </a:r>
            <a:endParaRPr lang="en-US" sz="3600" dirty="0"/>
          </a:p>
        </p:txBody>
      </p:sp>
    </p:spTree>
    <p:extLst>
      <p:ext uri="{BB962C8B-B14F-4D97-AF65-F5344CB8AC3E}">
        <p14:creationId xmlns:p14="http://schemas.microsoft.com/office/powerpoint/2010/main" val="4209687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8A1B2-83BF-EF6D-77B1-72E9DB9E4E9A}"/>
              </a:ext>
            </a:extLst>
          </p:cNvPr>
          <p:cNvSpPr>
            <a:spLocks noGrp="1"/>
          </p:cNvSpPr>
          <p:nvPr>
            <p:ph type="title"/>
          </p:nvPr>
        </p:nvSpPr>
        <p:spPr/>
        <p:txBody>
          <a:bodyPr/>
          <a:lstStyle/>
          <a:p>
            <a:r>
              <a:rPr lang="en-US" b="1" dirty="0"/>
              <a:t>James 1:19</a:t>
            </a:r>
            <a:endParaRPr lang="en-US" dirty="0"/>
          </a:p>
        </p:txBody>
      </p:sp>
      <p:sp>
        <p:nvSpPr>
          <p:cNvPr id="3" name="Content Placeholder 2">
            <a:extLst>
              <a:ext uri="{FF2B5EF4-FFF2-40B4-BE49-F238E27FC236}">
                <a16:creationId xmlns:a16="http://schemas.microsoft.com/office/drawing/2014/main" id="{8ED5EEF4-27D8-FB76-1F84-B26635ECCAA8}"/>
              </a:ext>
            </a:extLst>
          </p:cNvPr>
          <p:cNvSpPr>
            <a:spLocks noGrp="1"/>
          </p:cNvSpPr>
          <p:nvPr>
            <p:ph idx="1"/>
          </p:nvPr>
        </p:nvSpPr>
        <p:spPr/>
        <p:txBody>
          <a:bodyPr/>
          <a:lstStyle/>
          <a:p>
            <a:pPr marL="0" indent="0">
              <a:buNone/>
            </a:pPr>
            <a:r>
              <a:rPr lang="en-US" sz="3600" baseline="30000" dirty="0"/>
              <a:t>19 </a:t>
            </a:r>
            <a:r>
              <a:rPr lang="en-US" sz="3600" dirty="0"/>
              <a:t>My dear brothers and sisters, take note of this: Everyone should be quick to listen, slow to speak and slow to become angry,..</a:t>
            </a:r>
          </a:p>
          <a:p>
            <a:pPr marL="0" indent="0">
              <a:buNone/>
            </a:pPr>
            <a:endParaRPr lang="en-US" dirty="0"/>
          </a:p>
        </p:txBody>
      </p:sp>
    </p:spTree>
    <p:extLst>
      <p:ext uri="{BB962C8B-B14F-4D97-AF65-F5344CB8AC3E}">
        <p14:creationId xmlns:p14="http://schemas.microsoft.com/office/powerpoint/2010/main" val="2656347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4068-DF73-C84C-EB56-003855F2E239}"/>
              </a:ext>
            </a:extLst>
          </p:cNvPr>
          <p:cNvSpPr>
            <a:spLocks noGrp="1"/>
          </p:cNvSpPr>
          <p:nvPr>
            <p:ph type="title"/>
          </p:nvPr>
        </p:nvSpPr>
        <p:spPr/>
        <p:txBody>
          <a:bodyPr/>
          <a:lstStyle/>
          <a:p>
            <a:r>
              <a:rPr lang="en-SG" b="1" dirty="0">
                <a:solidFill>
                  <a:srgbClr val="FFC000"/>
                </a:solidFill>
              </a:rPr>
              <a:t>An Illustration On Assumptions </a:t>
            </a:r>
            <a:endParaRPr lang="en-US" b="1" dirty="0">
              <a:solidFill>
                <a:srgbClr val="FFC000"/>
              </a:solidFill>
            </a:endParaRPr>
          </a:p>
        </p:txBody>
      </p:sp>
      <p:sp>
        <p:nvSpPr>
          <p:cNvPr id="3" name="Content Placeholder 2">
            <a:extLst>
              <a:ext uri="{FF2B5EF4-FFF2-40B4-BE49-F238E27FC236}">
                <a16:creationId xmlns:a16="http://schemas.microsoft.com/office/drawing/2014/main" id="{26888C3E-66E4-8B87-3352-F73DE9E1841C}"/>
              </a:ext>
            </a:extLst>
          </p:cNvPr>
          <p:cNvSpPr>
            <a:spLocks noGrp="1"/>
          </p:cNvSpPr>
          <p:nvPr>
            <p:ph idx="1"/>
          </p:nvPr>
        </p:nvSpPr>
        <p:spPr/>
        <p:txBody>
          <a:bodyPr/>
          <a:lstStyle/>
          <a:p>
            <a:r>
              <a:rPr lang="en-SG" sz="3200" dirty="0"/>
              <a:t>A teacher had two students standing across from each other while he held up a ball between them.</a:t>
            </a:r>
            <a:endParaRPr lang="en-US" sz="3200" dirty="0"/>
          </a:p>
          <a:p>
            <a:r>
              <a:rPr lang="en-SG" sz="3200" dirty="0"/>
              <a:t>When he asked the two students, “What colour is this ball?” </a:t>
            </a:r>
            <a:r>
              <a:rPr lang="en-US" sz="3200" dirty="0"/>
              <a:t>The first student looked at the ball and confidently said, “It is white.” The second student also looked and said, “It is black.”</a:t>
            </a:r>
          </a:p>
          <a:p>
            <a:pPr marL="0" indent="0">
              <a:buNone/>
            </a:pPr>
            <a:endParaRPr lang="en-US" dirty="0"/>
          </a:p>
        </p:txBody>
      </p:sp>
    </p:spTree>
    <p:extLst>
      <p:ext uri="{BB962C8B-B14F-4D97-AF65-F5344CB8AC3E}">
        <p14:creationId xmlns:p14="http://schemas.microsoft.com/office/powerpoint/2010/main" val="1127045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7285C-9AC7-D048-F74A-1E9EE313F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A3B9F-909F-69EA-CDAB-27112EA6EF78}"/>
              </a:ext>
            </a:extLst>
          </p:cNvPr>
          <p:cNvSpPr>
            <a:spLocks noGrp="1"/>
          </p:cNvSpPr>
          <p:nvPr>
            <p:ph type="title"/>
          </p:nvPr>
        </p:nvSpPr>
        <p:spPr/>
        <p:txBody>
          <a:bodyPr/>
          <a:lstStyle/>
          <a:p>
            <a:r>
              <a:rPr lang="en-SG" b="1" dirty="0">
                <a:solidFill>
                  <a:srgbClr val="FFC000"/>
                </a:solidFill>
              </a:rPr>
              <a:t>An Illustration On Assumptions </a:t>
            </a:r>
            <a:endParaRPr lang="en-US" b="1" dirty="0">
              <a:solidFill>
                <a:srgbClr val="FFC000"/>
              </a:solidFill>
            </a:endParaRPr>
          </a:p>
        </p:txBody>
      </p:sp>
      <p:sp>
        <p:nvSpPr>
          <p:cNvPr id="3" name="Content Placeholder 2">
            <a:extLst>
              <a:ext uri="{FF2B5EF4-FFF2-40B4-BE49-F238E27FC236}">
                <a16:creationId xmlns:a16="http://schemas.microsoft.com/office/drawing/2014/main" id="{583A2439-F8C5-C195-5457-76EC70EA6685}"/>
              </a:ext>
            </a:extLst>
          </p:cNvPr>
          <p:cNvSpPr>
            <a:spLocks noGrp="1"/>
          </p:cNvSpPr>
          <p:nvPr>
            <p:ph idx="1"/>
          </p:nvPr>
        </p:nvSpPr>
        <p:spPr/>
        <p:txBody>
          <a:bodyPr>
            <a:normAutofit fontScale="92500"/>
          </a:bodyPr>
          <a:lstStyle/>
          <a:p>
            <a:r>
              <a:rPr lang="en-US" sz="3500" dirty="0"/>
              <a:t>Both students were surprised that they gave different answers. They began to argue, each insisting that they were correct. One said, “I can clearly see it is white,” while the other said, “No, it is clearly black.”</a:t>
            </a:r>
          </a:p>
          <a:p>
            <a:r>
              <a:rPr lang="en-US" sz="3500" dirty="0"/>
              <a:t>Then the teacher calmly explained that both students were partly right. The fact is that the ball was painted white on one side and black on the other side. Each student was only seeing one side of the ball, so each one formed a conclusion based on limited information.</a:t>
            </a:r>
          </a:p>
          <a:p>
            <a:pPr marL="0" indent="0">
              <a:buNone/>
            </a:pPr>
            <a:endParaRPr lang="en-US" dirty="0"/>
          </a:p>
        </p:txBody>
      </p:sp>
    </p:spTree>
    <p:extLst>
      <p:ext uri="{BB962C8B-B14F-4D97-AF65-F5344CB8AC3E}">
        <p14:creationId xmlns:p14="http://schemas.microsoft.com/office/powerpoint/2010/main" val="3339051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713A8-DDD8-7B65-0BC4-C22D123A2A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99E08-A294-3E18-3159-BDCD8E621D72}"/>
              </a:ext>
            </a:extLst>
          </p:cNvPr>
          <p:cNvSpPr>
            <a:spLocks noGrp="1"/>
          </p:cNvSpPr>
          <p:nvPr>
            <p:ph type="title"/>
          </p:nvPr>
        </p:nvSpPr>
        <p:spPr/>
        <p:txBody>
          <a:bodyPr/>
          <a:lstStyle/>
          <a:p>
            <a:r>
              <a:rPr lang="en-SG" b="1" dirty="0">
                <a:solidFill>
                  <a:srgbClr val="FFC000"/>
                </a:solidFill>
              </a:rPr>
              <a:t>An Illustration On Assumptions </a:t>
            </a:r>
            <a:endParaRPr lang="en-US" b="1" dirty="0">
              <a:solidFill>
                <a:srgbClr val="FFC000"/>
              </a:solidFill>
            </a:endParaRPr>
          </a:p>
        </p:txBody>
      </p:sp>
      <p:sp>
        <p:nvSpPr>
          <p:cNvPr id="3" name="Content Placeholder 2">
            <a:extLst>
              <a:ext uri="{FF2B5EF4-FFF2-40B4-BE49-F238E27FC236}">
                <a16:creationId xmlns:a16="http://schemas.microsoft.com/office/drawing/2014/main" id="{756EED69-A4D2-8C32-33A5-244E0CB1CDE8}"/>
              </a:ext>
            </a:extLst>
          </p:cNvPr>
          <p:cNvSpPr>
            <a:spLocks noGrp="1"/>
          </p:cNvSpPr>
          <p:nvPr>
            <p:ph idx="1"/>
          </p:nvPr>
        </p:nvSpPr>
        <p:spPr/>
        <p:txBody>
          <a:bodyPr>
            <a:normAutofit/>
          </a:bodyPr>
          <a:lstStyle/>
          <a:p>
            <a:r>
              <a:rPr lang="en-SG" sz="3200" dirty="0"/>
              <a:t>The teacher was teaching an important lesson about assumptions. When we only see part of a situation, we can easily misunderstand and wrongly judge others. What seems clear to us may not be the whole truth.</a:t>
            </a:r>
            <a:endParaRPr lang="en-US" sz="3200" dirty="0"/>
          </a:p>
          <a:p>
            <a:pPr marL="0" indent="0">
              <a:buNone/>
            </a:pPr>
            <a:endParaRPr lang="en-US" sz="3500" dirty="0"/>
          </a:p>
          <a:p>
            <a:pPr marL="0" indent="0">
              <a:buNone/>
            </a:pPr>
            <a:endParaRPr lang="en-US" dirty="0"/>
          </a:p>
        </p:txBody>
      </p:sp>
    </p:spTree>
    <p:extLst>
      <p:ext uri="{BB962C8B-B14F-4D97-AF65-F5344CB8AC3E}">
        <p14:creationId xmlns:p14="http://schemas.microsoft.com/office/powerpoint/2010/main" val="3342789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7A615-FAFD-E4C5-2A80-951BE758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01EA6-3469-E71C-17AC-83291190D153}"/>
              </a:ext>
            </a:extLst>
          </p:cNvPr>
          <p:cNvSpPr>
            <a:spLocks noGrp="1"/>
          </p:cNvSpPr>
          <p:nvPr>
            <p:ph type="title"/>
          </p:nvPr>
        </p:nvSpPr>
        <p:spPr/>
        <p:txBody>
          <a:bodyPr/>
          <a:lstStyle/>
          <a:p>
            <a:r>
              <a:rPr lang="en-US" b="1" dirty="0">
                <a:solidFill>
                  <a:srgbClr val="FFC000"/>
                </a:solidFill>
              </a:rPr>
              <a:t>For Reflection:</a:t>
            </a:r>
            <a:endParaRPr lang="en-US" dirty="0">
              <a:solidFill>
                <a:srgbClr val="FFC000"/>
              </a:solidFill>
            </a:endParaRPr>
          </a:p>
        </p:txBody>
      </p:sp>
      <p:sp>
        <p:nvSpPr>
          <p:cNvPr id="3" name="Content Placeholder 2">
            <a:extLst>
              <a:ext uri="{FF2B5EF4-FFF2-40B4-BE49-F238E27FC236}">
                <a16:creationId xmlns:a16="http://schemas.microsoft.com/office/drawing/2014/main" id="{E9DC0616-C456-90BE-6068-7DC053E85B09}"/>
              </a:ext>
            </a:extLst>
          </p:cNvPr>
          <p:cNvSpPr>
            <a:spLocks noGrp="1"/>
          </p:cNvSpPr>
          <p:nvPr>
            <p:ph idx="1"/>
          </p:nvPr>
        </p:nvSpPr>
        <p:spPr/>
        <p:txBody>
          <a:bodyPr/>
          <a:lstStyle/>
          <a:p>
            <a:r>
              <a:rPr lang="en-SG" sz="3600" dirty="0"/>
              <a:t>In situations of misunderstanding, am I quick to assume and judge, or am I willing to pause, listen carefully, and seek the full picture before responding?</a:t>
            </a:r>
            <a:endParaRPr lang="en-US" sz="3600" dirty="0"/>
          </a:p>
          <a:p>
            <a:endParaRPr lang="en-US" dirty="0"/>
          </a:p>
        </p:txBody>
      </p:sp>
    </p:spTree>
    <p:extLst>
      <p:ext uri="{BB962C8B-B14F-4D97-AF65-F5344CB8AC3E}">
        <p14:creationId xmlns:p14="http://schemas.microsoft.com/office/powerpoint/2010/main" val="1976700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1E886-233E-4F0D-6C56-08AF64DDD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6CC4AC-79F0-5597-1985-AB6823E77B34}"/>
              </a:ext>
            </a:extLst>
          </p:cNvPr>
          <p:cNvSpPr>
            <a:spLocks noGrp="1"/>
          </p:cNvSpPr>
          <p:nvPr>
            <p:ph type="title"/>
          </p:nvPr>
        </p:nvSpPr>
        <p:spPr/>
        <p:txBody>
          <a:bodyPr/>
          <a:lstStyle/>
          <a:p>
            <a:r>
              <a:rPr lang="en-SG" b="1" dirty="0">
                <a:solidFill>
                  <a:srgbClr val="FFC000"/>
                </a:solidFill>
              </a:rPr>
              <a:t>(2) Confrontation Is Difficult But Necessary</a:t>
            </a:r>
            <a:endParaRPr lang="en-US" dirty="0">
              <a:solidFill>
                <a:srgbClr val="FFC000"/>
              </a:solidFill>
            </a:endParaRPr>
          </a:p>
        </p:txBody>
      </p:sp>
      <p:sp>
        <p:nvSpPr>
          <p:cNvPr id="3" name="Content Placeholder 2">
            <a:extLst>
              <a:ext uri="{FF2B5EF4-FFF2-40B4-BE49-F238E27FC236}">
                <a16:creationId xmlns:a16="http://schemas.microsoft.com/office/drawing/2014/main" id="{3313B641-6A98-35D8-DFAB-796D6453DA32}"/>
              </a:ext>
            </a:extLst>
          </p:cNvPr>
          <p:cNvSpPr>
            <a:spLocks noGrp="1"/>
          </p:cNvSpPr>
          <p:nvPr>
            <p:ph idx="1"/>
          </p:nvPr>
        </p:nvSpPr>
        <p:spPr/>
        <p:txBody>
          <a:bodyPr>
            <a:normAutofit/>
          </a:bodyPr>
          <a:lstStyle/>
          <a:p>
            <a:r>
              <a:rPr lang="en-SG" sz="3600" dirty="0"/>
              <a:t>Although confrontation is difficult and sometimes painful, it is necessary because it can prevent tensions and misunderstandings from escalating into full conflict, as we see in </a:t>
            </a:r>
            <a:r>
              <a:rPr lang="en-SG" sz="3600" b="1" dirty="0"/>
              <a:t>Joshua 22:21-29</a:t>
            </a:r>
            <a:r>
              <a:rPr lang="en-SG" sz="3600" dirty="0"/>
              <a:t>.</a:t>
            </a:r>
            <a:endParaRPr lang="en-US" sz="3600" dirty="0"/>
          </a:p>
        </p:txBody>
      </p:sp>
    </p:spTree>
    <p:extLst>
      <p:ext uri="{BB962C8B-B14F-4D97-AF65-F5344CB8AC3E}">
        <p14:creationId xmlns:p14="http://schemas.microsoft.com/office/powerpoint/2010/main" val="1099401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21523-BD59-58F8-23DD-579620DA13F6}"/>
              </a:ext>
            </a:extLst>
          </p:cNvPr>
          <p:cNvSpPr>
            <a:spLocks noGrp="1"/>
          </p:cNvSpPr>
          <p:nvPr>
            <p:ph type="title"/>
          </p:nvPr>
        </p:nvSpPr>
        <p:spPr/>
        <p:txBody>
          <a:bodyPr/>
          <a:lstStyle/>
          <a:p>
            <a:r>
              <a:rPr lang="en-SG" b="1" dirty="0"/>
              <a:t>Psalm 133:1</a:t>
            </a:r>
            <a:endParaRPr lang="en-US" dirty="0"/>
          </a:p>
        </p:txBody>
      </p:sp>
      <p:sp>
        <p:nvSpPr>
          <p:cNvPr id="3" name="Content Placeholder 2">
            <a:extLst>
              <a:ext uri="{FF2B5EF4-FFF2-40B4-BE49-F238E27FC236}">
                <a16:creationId xmlns:a16="http://schemas.microsoft.com/office/drawing/2014/main" id="{2E9A8FCE-F3A1-3C66-3EBF-C63AC6DAB581}"/>
              </a:ext>
            </a:extLst>
          </p:cNvPr>
          <p:cNvSpPr>
            <a:spLocks noGrp="1"/>
          </p:cNvSpPr>
          <p:nvPr>
            <p:ph idx="1"/>
          </p:nvPr>
        </p:nvSpPr>
        <p:spPr/>
        <p:txBody>
          <a:bodyPr/>
          <a:lstStyle/>
          <a:p>
            <a:pPr marL="0" indent="0">
              <a:buNone/>
            </a:pPr>
            <a:r>
              <a:rPr lang="en-US" sz="3600" baseline="30000" dirty="0"/>
              <a:t>1 </a:t>
            </a:r>
            <a:r>
              <a:rPr lang="en-US" sz="3600" dirty="0"/>
              <a:t>How good and pleasant it is when God’s people live together in unity!</a:t>
            </a:r>
          </a:p>
          <a:p>
            <a:pPr marL="0" indent="0">
              <a:buNone/>
            </a:pPr>
            <a:endParaRPr lang="en-US" dirty="0"/>
          </a:p>
        </p:txBody>
      </p:sp>
    </p:spTree>
    <p:extLst>
      <p:ext uri="{BB962C8B-B14F-4D97-AF65-F5344CB8AC3E}">
        <p14:creationId xmlns:p14="http://schemas.microsoft.com/office/powerpoint/2010/main" val="2516237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648D6-A965-01B5-DBD6-5E1C70140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D9997-7371-A0CF-A07F-7FCFFE427ED2}"/>
              </a:ext>
            </a:extLst>
          </p:cNvPr>
          <p:cNvSpPr>
            <a:spLocks noGrp="1"/>
          </p:cNvSpPr>
          <p:nvPr>
            <p:ph type="title"/>
          </p:nvPr>
        </p:nvSpPr>
        <p:spPr/>
        <p:txBody>
          <a:bodyPr/>
          <a:lstStyle/>
          <a:p>
            <a:r>
              <a:rPr lang="en-US" b="1" dirty="0">
                <a:solidFill>
                  <a:srgbClr val="FFC000"/>
                </a:solidFill>
              </a:rPr>
              <a:t>For Reflection:</a:t>
            </a:r>
            <a:endParaRPr lang="en-US" dirty="0">
              <a:solidFill>
                <a:srgbClr val="FFC000"/>
              </a:solidFill>
            </a:endParaRPr>
          </a:p>
        </p:txBody>
      </p:sp>
      <p:sp>
        <p:nvSpPr>
          <p:cNvPr id="3" name="Content Placeholder 2">
            <a:extLst>
              <a:ext uri="{FF2B5EF4-FFF2-40B4-BE49-F238E27FC236}">
                <a16:creationId xmlns:a16="http://schemas.microsoft.com/office/drawing/2014/main" id="{9C1A95CD-C76E-F176-2CEC-1B51E10E7709}"/>
              </a:ext>
            </a:extLst>
          </p:cNvPr>
          <p:cNvSpPr>
            <a:spLocks noGrp="1"/>
          </p:cNvSpPr>
          <p:nvPr>
            <p:ph idx="1"/>
          </p:nvPr>
        </p:nvSpPr>
        <p:spPr/>
        <p:txBody>
          <a:bodyPr/>
          <a:lstStyle/>
          <a:p>
            <a:r>
              <a:rPr lang="en-SG" sz="3600" dirty="0"/>
              <a:t>When facing tension or misunderstanding, do I choose to ignore it, or do I confront it in order to pursue peace and unity?</a:t>
            </a:r>
            <a:endParaRPr lang="en-US" sz="3600" dirty="0"/>
          </a:p>
          <a:p>
            <a:pPr marL="0" indent="0">
              <a:buNone/>
            </a:pPr>
            <a:endParaRPr lang="en-US" dirty="0"/>
          </a:p>
        </p:txBody>
      </p:sp>
    </p:spTree>
    <p:extLst>
      <p:ext uri="{BB962C8B-B14F-4D97-AF65-F5344CB8AC3E}">
        <p14:creationId xmlns:p14="http://schemas.microsoft.com/office/powerpoint/2010/main" val="1637306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B0F9-F5D6-AE37-A2EA-1E2D4212DAB4}"/>
              </a:ext>
            </a:extLst>
          </p:cNvPr>
          <p:cNvSpPr>
            <a:spLocks noGrp="1"/>
          </p:cNvSpPr>
          <p:nvPr>
            <p:ph type="title"/>
          </p:nvPr>
        </p:nvSpPr>
        <p:spPr/>
        <p:txBody>
          <a:bodyPr/>
          <a:lstStyle/>
          <a:p>
            <a:r>
              <a:rPr lang="en-SG" b="1" dirty="0">
                <a:solidFill>
                  <a:srgbClr val="FFC000"/>
                </a:solidFill>
              </a:rPr>
              <a:t>Conclusion:</a:t>
            </a:r>
            <a:endParaRPr lang="en-US" dirty="0">
              <a:solidFill>
                <a:srgbClr val="FFC000"/>
              </a:solidFill>
            </a:endParaRPr>
          </a:p>
        </p:txBody>
      </p:sp>
      <p:sp>
        <p:nvSpPr>
          <p:cNvPr id="3" name="Content Placeholder 2">
            <a:extLst>
              <a:ext uri="{FF2B5EF4-FFF2-40B4-BE49-F238E27FC236}">
                <a16:creationId xmlns:a16="http://schemas.microsoft.com/office/drawing/2014/main" id="{E6204356-8382-E15F-C531-C678E19A8BAC}"/>
              </a:ext>
            </a:extLst>
          </p:cNvPr>
          <p:cNvSpPr>
            <a:spLocks noGrp="1"/>
          </p:cNvSpPr>
          <p:nvPr>
            <p:ph idx="1"/>
          </p:nvPr>
        </p:nvSpPr>
        <p:spPr>
          <a:xfrm>
            <a:off x="838200" y="1825625"/>
            <a:ext cx="11067288" cy="4351338"/>
          </a:xfrm>
        </p:spPr>
        <p:txBody>
          <a:bodyPr/>
          <a:lstStyle/>
          <a:p>
            <a:r>
              <a:rPr lang="en-US" sz="3600" dirty="0"/>
              <a:t>Truth is that when there are tensions and misunderstandings, we often react with anger or become quick to judge one another instead of seeking reconciliation.</a:t>
            </a:r>
          </a:p>
          <a:p>
            <a:r>
              <a:rPr lang="en-US" sz="3600" dirty="0"/>
              <a:t>And unresolved tensions and misunderstandings can rob us of our peace and joy in worshiping God, and cause bitterness and resentment to take root in our hearts.</a:t>
            </a:r>
          </a:p>
          <a:p>
            <a:endParaRPr lang="en-US" dirty="0"/>
          </a:p>
        </p:txBody>
      </p:sp>
    </p:spTree>
    <p:extLst>
      <p:ext uri="{BB962C8B-B14F-4D97-AF65-F5344CB8AC3E}">
        <p14:creationId xmlns:p14="http://schemas.microsoft.com/office/powerpoint/2010/main" val="2654135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0FAF3-6452-174C-CF43-C55F3D4CC8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1C576E-27F3-119F-E573-AA360499A671}"/>
              </a:ext>
            </a:extLst>
          </p:cNvPr>
          <p:cNvSpPr>
            <a:spLocks noGrp="1"/>
          </p:cNvSpPr>
          <p:nvPr>
            <p:ph type="title"/>
          </p:nvPr>
        </p:nvSpPr>
        <p:spPr/>
        <p:txBody>
          <a:bodyPr/>
          <a:lstStyle/>
          <a:p>
            <a:r>
              <a:rPr lang="en-SG" b="1" dirty="0">
                <a:solidFill>
                  <a:srgbClr val="FFC000"/>
                </a:solidFill>
              </a:rPr>
              <a:t>Conclusion:</a:t>
            </a:r>
            <a:endParaRPr lang="en-US" dirty="0">
              <a:solidFill>
                <a:srgbClr val="FFC000"/>
              </a:solidFill>
            </a:endParaRPr>
          </a:p>
        </p:txBody>
      </p:sp>
      <p:sp>
        <p:nvSpPr>
          <p:cNvPr id="3" name="Content Placeholder 2">
            <a:extLst>
              <a:ext uri="{FF2B5EF4-FFF2-40B4-BE49-F238E27FC236}">
                <a16:creationId xmlns:a16="http://schemas.microsoft.com/office/drawing/2014/main" id="{F000B153-9931-A541-6FCE-AA77F0F3BADD}"/>
              </a:ext>
            </a:extLst>
          </p:cNvPr>
          <p:cNvSpPr>
            <a:spLocks noGrp="1"/>
          </p:cNvSpPr>
          <p:nvPr>
            <p:ph idx="1"/>
          </p:nvPr>
        </p:nvSpPr>
        <p:spPr>
          <a:xfrm>
            <a:off x="838200" y="1825625"/>
            <a:ext cx="11067288" cy="4351338"/>
          </a:xfrm>
        </p:spPr>
        <p:txBody>
          <a:bodyPr>
            <a:normAutofit/>
          </a:bodyPr>
          <a:lstStyle/>
          <a:p>
            <a:r>
              <a:rPr lang="en-SG" sz="3600" dirty="0"/>
              <a:t>For personal application, </a:t>
            </a:r>
            <a:r>
              <a:rPr lang="en-SG" sz="3600" b="1" dirty="0"/>
              <a:t>Joshua 22</a:t>
            </a:r>
            <a:r>
              <a:rPr lang="en-SG" sz="3600" dirty="0"/>
              <a:t> challenges us to identify any unresolved tension and misunderstanding in our relationships that we need to address instead of ignoring it or assuming what is not true.</a:t>
            </a:r>
            <a:endParaRPr lang="en-US" sz="3600" dirty="0"/>
          </a:p>
        </p:txBody>
      </p:sp>
    </p:spTree>
    <p:extLst>
      <p:ext uri="{BB962C8B-B14F-4D97-AF65-F5344CB8AC3E}">
        <p14:creationId xmlns:p14="http://schemas.microsoft.com/office/powerpoint/2010/main" val="1836601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2D5B-C075-BC64-81F6-E4AB38009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75294-B20A-376E-41BA-3B71BFE6528D}"/>
              </a:ext>
            </a:extLst>
          </p:cNvPr>
          <p:cNvSpPr>
            <a:spLocks noGrp="1"/>
          </p:cNvSpPr>
          <p:nvPr>
            <p:ph type="title"/>
          </p:nvPr>
        </p:nvSpPr>
        <p:spPr/>
        <p:txBody>
          <a:bodyPr/>
          <a:lstStyle/>
          <a:p>
            <a:r>
              <a:rPr lang="en-SG" b="1" dirty="0">
                <a:solidFill>
                  <a:srgbClr val="FFC000"/>
                </a:solidFill>
              </a:rPr>
              <a:t>Conclusion:</a:t>
            </a:r>
            <a:endParaRPr lang="en-US" dirty="0">
              <a:solidFill>
                <a:srgbClr val="FFC000"/>
              </a:solidFill>
            </a:endParaRPr>
          </a:p>
        </p:txBody>
      </p:sp>
      <p:sp>
        <p:nvSpPr>
          <p:cNvPr id="3" name="Content Placeholder 2">
            <a:extLst>
              <a:ext uri="{FF2B5EF4-FFF2-40B4-BE49-F238E27FC236}">
                <a16:creationId xmlns:a16="http://schemas.microsoft.com/office/drawing/2014/main" id="{8C9B8B91-E9AB-3483-C490-7590AA6D9704}"/>
              </a:ext>
            </a:extLst>
          </p:cNvPr>
          <p:cNvSpPr>
            <a:spLocks noGrp="1"/>
          </p:cNvSpPr>
          <p:nvPr>
            <p:ph idx="1"/>
          </p:nvPr>
        </p:nvSpPr>
        <p:spPr>
          <a:xfrm>
            <a:off x="838200" y="1825625"/>
            <a:ext cx="11067288" cy="4351338"/>
          </a:xfrm>
        </p:spPr>
        <p:txBody>
          <a:bodyPr>
            <a:normAutofit/>
          </a:bodyPr>
          <a:lstStyle/>
          <a:p>
            <a:r>
              <a:rPr lang="en-SG" sz="3600" b="1" dirty="0"/>
              <a:t>Joshua 22</a:t>
            </a:r>
            <a:r>
              <a:rPr lang="en-SG" sz="3600" dirty="0"/>
              <a:t> also challenges us that even in the midst of tensions and misunderstandings, we are to maintain unity in the body of Christ, the church. </a:t>
            </a:r>
          </a:p>
          <a:p>
            <a:r>
              <a:rPr lang="en-US" sz="3600" dirty="0"/>
              <a:t>This is because unity does not mean that there will never be disagreements or difficult moments among God’s people. </a:t>
            </a:r>
          </a:p>
          <a:p>
            <a:endParaRPr lang="en-US" sz="3600" dirty="0"/>
          </a:p>
        </p:txBody>
      </p:sp>
    </p:spTree>
    <p:extLst>
      <p:ext uri="{BB962C8B-B14F-4D97-AF65-F5344CB8AC3E}">
        <p14:creationId xmlns:p14="http://schemas.microsoft.com/office/powerpoint/2010/main" val="16764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DDC5E-F2AF-D850-E1C2-CD12684AFD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DCEA8-D914-114D-A900-830E18CB2A85}"/>
              </a:ext>
            </a:extLst>
          </p:cNvPr>
          <p:cNvSpPr>
            <a:spLocks noGrp="1"/>
          </p:cNvSpPr>
          <p:nvPr>
            <p:ph type="title"/>
          </p:nvPr>
        </p:nvSpPr>
        <p:spPr/>
        <p:txBody>
          <a:bodyPr/>
          <a:lstStyle/>
          <a:p>
            <a:r>
              <a:rPr lang="en-SG" b="1" dirty="0">
                <a:solidFill>
                  <a:srgbClr val="FFC000"/>
                </a:solidFill>
              </a:rPr>
              <a:t>Conclusion:</a:t>
            </a:r>
            <a:endParaRPr lang="en-US" dirty="0">
              <a:solidFill>
                <a:srgbClr val="FFC000"/>
              </a:solidFill>
            </a:endParaRPr>
          </a:p>
        </p:txBody>
      </p:sp>
      <p:sp>
        <p:nvSpPr>
          <p:cNvPr id="3" name="Content Placeholder 2">
            <a:extLst>
              <a:ext uri="{FF2B5EF4-FFF2-40B4-BE49-F238E27FC236}">
                <a16:creationId xmlns:a16="http://schemas.microsoft.com/office/drawing/2014/main" id="{B62673B0-8D5D-85EB-0B40-844C7DE206DC}"/>
              </a:ext>
            </a:extLst>
          </p:cNvPr>
          <p:cNvSpPr>
            <a:spLocks noGrp="1"/>
          </p:cNvSpPr>
          <p:nvPr>
            <p:ph idx="1"/>
          </p:nvPr>
        </p:nvSpPr>
        <p:spPr>
          <a:xfrm>
            <a:off x="838200" y="1825625"/>
            <a:ext cx="11067288" cy="4351338"/>
          </a:xfrm>
        </p:spPr>
        <p:txBody>
          <a:bodyPr>
            <a:normAutofit/>
          </a:bodyPr>
          <a:lstStyle/>
          <a:p>
            <a:r>
              <a:rPr lang="en-SG" sz="3600" dirty="0"/>
              <a:t>For the sake of unity, we must be willing to set aside pride, avoid jumping to conclusions and deal with conflicts in a godly way—in truth and a spirit of reconciliation.</a:t>
            </a:r>
            <a:endParaRPr lang="en-US" sz="3600" dirty="0"/>
          </a:p>
          <a:p>
            <a:endParaRPr lang="en-US" sz="3600" dirty="0"/>
          </a:p>
        </p:txBody>
      </p:sp>
    </p:spTree>
    <p:extLst>
      <p:ext uri="{BB962C8B-B14F-4D97-AF65-F5344CB8AC3E}">
        <p14:creationId xmlns:p14="http://schemas.microsoft.com/office/powerpoint/2010/main" val="3297627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D0346-4272-A547-78EB-D8A4B6B7F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DC13B-9AE1-F387-C200-9C74F3519DC9}"/>
              </a:ext>
            </a:extLst>
          </p:cNvPr>
          <p:cNvSpPr>
            <a:spLocks noGrp="1"/>
          </p:cNvSpPr>
          <p:nvPr>
            <p:ph type="title"/>
          </p:nvPr>
        </p:nvSpPr>
        <p:spPr/>
        <p:txBody>
          <a:bodyPr/>
          <a:lstStyle/>
          <a:p>
            <a:r>
              <a:rPr lang="en-SG" b="1" dirty="0"/>
              <a:t>2 Corinthians 5:18-20</a:t>
            </a:r>
            <a:endParaRPr lang="en-US" dirty="0">
              <a:solidFill>
                <a:srgbClr val="FFC000"/>
              </a:solidFill>
            </a:endParaRPr>
          </a:p>
        </p:txBody>
      </p:sp>
      <p:sp>
        <p:nvSpPr>
          <p:cNvPr id="3" name="Content Placeholder 2">
            <a:extLst>
              <a:ext uri="{FF2B5EF4-FFF2-40B4-BE49-F238E27FC236}">
                <a16:creationId xmlns:a16="http://schemas.microsoft.com/office/drawing/2014/main" id="{63CCD125-E43F-6027-39F0-A4B2143BBDCD}"/>
              </a:ext>
            </a:extLst>
          </p:cNvPr>
          <p:cNvSpPr>
            <a:spLocks noGrp="1"/>
          </p:cNvSpPr>
          <p:nvPr>
            <p:ph idx="1"/>
          </p:nvPr>
        </p:nvSpPr>
        <p:spPr>
          <a:xfrm>
            <a:off x="838200" y="1825625"/>
            <a:ext cx="11067288" cy="4351338"/>
          </a:xfrm>
        </p:spPr>
        <p:txBody>
          <a:bodyPr>
            <a:normAutofit lnSpcReduction="10000"/>
          </a:bodyPr>
          <a:lstStyle/>
          <a:p>
            <a:pPr marL="0" indent="0">
              <a:buNone/>
            </a:pPr>
            <a:r>
              <a:rPr lang="en-SG" sz="3600" baseline="30000" dirty="0"/>
              <a:t>18</a:t>
            </a:r>
            <a:r>
              <a:rPr lang="en-SG" sz="3600" dirty="0"/>
              <a:t> All this is from God, who reconciled us to himself through Christ and gave us the ministry of reconciliation: </a:t>
            </a:r>
            <a:r>
              <a:rPr lang="en-SG" sz="3600" baseline="30000" dirty="0"/>
              <a:t>19 </a:t>
            </a:r>
            <a:r>
              <a:rPr lang="en-SG" sz="3600" dirty="0"/>
              <a:t>that God was reconciling the world to himself in Christ, not counting people’s sins against them. And he has committed to us the message of reconciliation. </a:t>
            </a:r>
            <a:r>
              <a:rPr lang="en-SG" sz="3600" baseline="30000" dirty="0"/>
              <a:t>20</a:t>
            </a:r>
            <a:r>
              <a:rPr lang="en-SG" sz="3600" dirty="0"/>
              <a:t> We are therefore Christ’s ambassadors, as though God were making his appeal through us. We implore you on Christ’s behalf: Be reconciled to God.</a:t>
            </a:r>
            <a:endParaRPr lang="en-US" sz="3600" dirty="0"/>
          </a:p>
          <a:p>
            <a:pPr marL="0" indent="0">
              <a:buNone/>
            </a:pPr>
            <a:endParaRPr lang="en-US" sz="3600" dirty="0"/>
          </a:p>
        </p:txBody>
      </p:sp>
    </p:spTree>
    <p:extLst>
      <p:ext uri="{BB962C8B-B14F-4D97-AF65-F5344CB8AC3E}">
        <p14:creationId xmlns:p14="http://schemas.microsoft.com/office/powerpoint/2010/main" val="11593253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docProps/app.xml><?xml version="1.0" encoding="utf-8"?>
<Properties xmlns="http://schemas.openxmlformats.org/officeDocument/2006/extended-properties" xmlns:vt="http://schemas.openxmlformats.org/officeDocument/2006/docPropsVTypes">
  <Template>Office Theme</Template>
  <TotalTime>39</TotalTime>
  <Words>1834</Words>
  <Application>Microsoft Office PowerPoint</Application>
  <PresentationFormat>Widescreen</PresentationFormat>
  <Paragraphs>64</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Aptos Display</vt:lpstr>
      <vt:lpstr>Arial</vt:lpstr>
      <vt:lpstr>Office Theme</vt:lpstr>
      <vt:lpstr>Unity &amp; Resolving Misunderstanding </vt:lpstr>
      <vt:lpstr>Joshua 22:10-34</vt:lpstr>
      <vt:lpstr>Joshua 22:10-34</vt:lpstr>
      <vt:lpstr>Joshua 22:10-34</vt:lpstr>
      <vt:lpstr>Joshua 22:10-34</vt:lpstr>
      <vt:lpstr>Joshua 22:10-34</vt:lpstr>
      <vt:lpstr>Joshua 22:10-34</vt:lpstr>
      <vt:lpstr>Joshua 22:10-34</vt:lpstr>
      <vt:lpstr>Joshua 22:10-34</vt:lpstr>
      <vt:lpstr>“One for all and all for one”</vt:lpstr>
      <vt:lpstr>1 Corinthians 12:25-26</vt:lpstr>
      <vt:lpstr>For Reflection:</vt:lpstr>
      <vt:lpstr>PowerPoint Presentation</vt:lpstr>
      <vt:lpstr>Deuteronomy 12:13-14</vt:lpstr>
      <vt:lpstr>Leviticus 17:8-9</vt:lpstr>
      <vt:lpstr>(1) Assumptions Are Dangerous</vt:lpstr>
      <vt:lpstr>James 1:19</vt:lpstr>
      <vt:lpstr>An Illustration On Assumptions </vt:lpstr>
      <vt:lpstr>An Illustration On Assumptions </vt:lpstr>
      <vt:lpstr>An Illustration On Assumptions </vt:lpstr>
      <vt:lpstr>For Reflection:</vt:lpstr>
      <vt:lpstr>(2) Confrontation Is Difficult But Necessary</vt:lpstr>
      <vt:lpstr>Psalm 133:1</vt:lpstr>
      <vt:lpstr>For Reflection:</vt:lpstr>
      <vt:lpstr>Conclusion:</vt:lpstr>
      <vt:lpstr>Conclusion:</vt:lpstr>
      <vt:lpstr>Conclusion:</vt:lpstr>
      <vt:lpstr>Conclusion:</vt:lpstr>
      <vt:lpstr>2 Corinthians 5:18-20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Loo</dc:creator>
  <cp:lastModifiedBy>Joshua Loo</cp:lastModifiedBy>
  <cp:revision>5</cp:revision>
  <dcterms:created xsi:type="dcterms:W3CDTF">2026-06-13T23:24:15Z</dcterms:created>
  <dcterms:modified xsi:type="dcterms:W3CDTF">2026-06-14T07:18:26Z</dcterms:modified>
</cp:coreProperties>
</file>