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80" r:id="rId25"/>
    <p:sldId id="281"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0" d="100"/>
          <a:sy n="70" d="100"/>
        </p:scale>
        <p:origin x="536"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5AFCB07-4059-4863-9FAB-12B3A62D9D00}" type="datetimeFigureOut">
              <a:rPr lang="en-US" smtClean="0"/>
              <a:t>5/31/2026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C2977A-4C80-424F-AE13-01D1321C1C9B}" type="slidenum">
              <a:rPr lang="en-US" smtClean="0"/>
              <a:t>‹#›</a:t>
            </a:fld>
            <a:endParaRPr lang="en-US"/>
          </a:p>
        </p:txBody>
      </p:sp>
    </p:spTree>
    <p:extLst>
      <p:ext uri="{BB962C8B-B14F-4D97-AF65-F5344CB8AC3E}">
        <p14:creationId xmlns:p14="http://schemas.microsoft.com/office/powerpoint/2010/main" val="40865987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5AFCB07-4059-4863-9FAB-12B3A62D9D00}" type="datetimeFigureOut">
              <a:rPr lang="en-US" smtClean="0"/>
              <a:t>5/31/2026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C2977A-4C80-424F-AE13-01D1321C1C9B}" type="slidenum">
              <a:rPr lang="en-US" smtClean="0"/>
              <a:t>‹#›</a:t>
            </a:fld>
            <a:endParaRPr lang="en-US"/>
          </a:p>
        </p:txBody>
      </p:sp>
    </p:spTree>
    <p:extLst>
      <p:ext uri="{BB962C8B-B14F-4D97-AF65-F5344CB8AC3E}">
        <p14:creationId xmlns:p14="http://schemas.microsoft.com/office/powerpoint/2010/main" val="27232008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shade val="82000"/>
                  </a:schemeClr>
                </a:solidFill>
              </a:defRPr>
            </a:lvl1pPr>
            <a:lvl2pPr marL="457200" indent="0">
              <a:buNone/>
              <a:defRPr sz="2000">
                <a:solidFill>
                  <a:schemeClr val="tx1">
                    <a:shade val="82000"/>
                  </a:schemeClr>
                </a:solidFill>
              </a:defRPr>
            </a:lvl2pPr>
            <a:lvl3pPr marL="914400" indent="0">
              <a:buNone/>
              <a:defRPr sz="1800">
                <a:solidFill>
                  <a:schemeClr val="tx1">
                    <a:shade val="82000"/>
                  </a:schemeClr>
                </a:solidFill>
              </a:defRPr>
            </a:lvl3pPr>
            <a:lvl4pPr marL="1371600" indent="0">
              <a:buNone/>
              <a:defRPr sz="1600">
                <a:solidFill>
                  <a:schemeClr val="tx1">
                    <a:shade val="82000"/>
                  </a:schemeClr>
                </a:solidFill>
              </a:defRPr>
            </a:lvl4pPr>
            <a:lvl5pPr marL="1828800" indent="0">
              <a:buNone/>
              <a:defRPr sz="1600">
                <a:solidFill>
                  <a:schemeClr val="tx1">
                    <a:shade val="82000"/>
                  </a:schemeClr>
                </a:solidFill>
              </a:defRPr>
            </a:lvl5pPr>
            <a:lvl6pPr marL="2286000" indent="0">
              <a:buNone/>
              <a:defRPr sz="1600">
                <a:solidFill>
                  <a:schemeClr val="tx1">
                    <a:shade val="82000"/>
                  </a:schemeClr>
                </a:solidFill>
              </a:defRPr>
            </a:lvl6pPr>
            <a:lvl7pPr marL="2743200" indent="0">
              <a:buNone/>
              <a:defRPr sz="1600">
                <a:solidFill>
                  <a:schemeClr val="tx1">
                    <a:shade val="82000"/>
                  </a:schemeClr>
                </a:solidFill>
              </a:defRPr>
            </a:lvl7pPr>
            <a:lvl8pPr marL="3200400" indent="0">
              <a:buNone/>
              <a:defRPr sz="1600">
                <a:solidFill>
                  <a:schemeClr val="tx1">
                    <a:shade val="82000"/>
                  </a:schemeClr>
                </a:solidFill>
              </a:defRPr>
            </a:lvl8pPr>
            <a:lvl9pPr marL="3657600" indent="0">
              <a:buNone/>
              <a:defRPr sz="1600">
                <a:solidFill>
                  <a:schemeClr val="tx1">
                    <a:shade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5AFCB07-4059-4863-9FAB-12B3A62D9D00}" type="datetimeFigureOut">
              <a:rPr lang="en-US" smtClean="0"/>
              <a:t>5/31/2026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C2977A-4C80-424F-AE13-01D1321C1C9B}" type="slidenum">
              <a:rPr lang="en-US" smtClean="0"/>
              <a:t>‹#›</a:t>
            </a:fld>
            <a:endParaRPr lang="en-US"/>
          </a:p>
        </p:txBody>
      </p:sp>
    </p:spTree>
    <p:extLst>
      <p:ext uri="{BB962C8B-B14F-4D97-AF65-F5344CB8AC3E}">
        <p14:creationId xmlns:p14="http://schemas.microsoft.com/office/powerpoint/2010/main" val="2150656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5AFCB07-4059-4863-9FAB-12B3A62D9D00}" type="datetimeFigureOut">
              <a:rPr lang="en-US" smtClean="0"/>
              <a:t>5/31/2026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C2977A-4C80-424F-AE13-01D1321C1C9B}" type="slidenum">
              <a:rPr lang="en-US" smtClean="0"/>
              <a:t>‹#›</a:t>
            </a:fld>
            <a:endParaRPr lang="en-US"/>
          </a:p>
        </p:txBody>
      </p:sp>
    </p:spTree>
    <p:extLst>
      <p:ext uri="{BB962C8B-B14F-4D97-AF65-F5344CB8AC3E}">
        <p14:creationId xmlns:p14="http://schemas.microsoft.com/office/powerpoint/2010/main" val="7133380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5AFCB07-4059-4863-9FAB-12B3A62D9D00}" type="datetimeFigureOut">
              <a:rPr lang="en-US" smtClean="0"/>
              <a:t>5/31/2026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CC2977A-4C80-424F-AE13-01D1321C1C9B}" type="slidenum">
              <a:rPr lang="en-US" smtClean="0"/>
              <a:t>‹#›</a:t>
            </a:fld>
            <a:endParaRPr lang="en-US"/>
          </a:p>
        </p:txBody>
      </p:sp>
    </p:spTree>
    <p:extLst>
      <p:ext uri="{BB962C8B-B14F-4D97-AF65-F5344CB8AC3E}">
        <p14:creationId xmlns:p14="http://schemas.microsoft.com/office/powerpoint/2010/main" val="9534700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5AFCB07-4059-4863-9FAB-12B3A62D9D00}" type="datetimeFigureOut">
              <a:rPr lang="en-US" smtClean="0"/>
              <a:t>5/31/2026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CC2977A-4C80-424F-AE13-01D1321C1C9B}" type="slidenum">
              <a:rPr lang="en-US" smtClean="0"/>
              <a:t>‹#›</a:t>
            </a:fld>
            <a:endParaRPr lang="en-US"/>
          </a:p>
        </p:txBody>
      </p:sp>
    </p:spTree>
    <p:extLst>
      <p:ext uri="{BB962C8B-B14F-4D97-AF65-F5344CB8AC3E}">
        <p14:creationId xmlns:p14="http://schemas.microsoft.com/office/powerpoint/2010/main" val="29628522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AFCB07-4059-4863-9FAB-12B3A62D9D00}" type="datetimeFigureOut">
              <a:rPr lang="en-US" smtClean="0"/>
              <a:t>5/31/2026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CC2977A-4C80-424F-AE13-01D1321C1C9B}" type="slidenum">
              <a:rPr lang="en-US" smtClean="0"/>
              <a:t>‹#›</a:t>
            </a:fld>
            <a:endParaRPr lang="en-US"/>
          </a:p>
        </p:txBody>
      </p:sp>
    </p:spTree>
    <p:extLst>
      <p:ext uri="{BB962C8B-B14F-4D97-AF65-F5344CB8AC3E}">
        <p14:creationId xmlns:p14="http://schemas.microsoft.com/office/powerpoint/2010/main" val="26690072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5AFCB07-4059-4863-9FAB-12B3A62D9D00}" type="datetimeFigureOut">
              <a:rPr lang="en-US" smtClean="0"/>
              <a:t>5/31/2026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C2977A-4C80-424F-AE13-01D1321C1C9B}" type="slidenum">
              <a:rPr lang="en-US" smtClean="0"/>
              <a:t>‹#›</a:t>
            </a:fld>
            <a:endParaRPr lang="en-US"/>
          </a:p>
        </p:txBody>
      </p:sp>
    </p:spTree>
    <p:extLst>
      <p:ext uri="{BB962C8B-B14F-4D97-AF65-F5344CB8AC3E}">
        <p14:creationId xmlns:p14="http://schemas.microsoft.com/office/powerpoint/2010/main" val="26228079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5AFCB07-4059-4863-9FAB-12B3A62D9D00}" type="datetimeFigureOut">
              <a:rPr lang="en-US" smtClean="0"/>
              <a:t>5/31/2026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C2977A-4C80-424F-AE13-01D1321C1C9B}" type="slidenum">
              <a:rPr lang="en-US" smtClean="0"/>
              <a:t>‹#›</a:t>
            </a:fld>
            <a:endParaRPr lang="en-US"/>
          </a:p>
        </p:txBody>
      </p:sp>
    </p:spTree>
    <p:extLst>
      <p:ext uri="{BB962C8B-B14F-4D97-AF65-F5344CB8AC3E}">
        <p14:creationId xmlns:p14="http://schemas.microsoft.com/office/powerpoint/2010/main" val="16771094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5AFCB07-4059-4863-9FAB-12B3A62D9D00}" type="datetimeFigureOut">
              <a:rPr lang="en-US" smtClean="0"/>
              <a:t>5/31/2026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C2977A-4C80-424F-AE13-01D1321C1C9B}" type="slidenum">
              <a:rPr lang="en-US" smtClean="0"/>
              <a:t>‹#›</a:t>
            </a:fld>
            <a:endParaRPr lang="en-US"/>
          </a:p>
        </p:txBody>
      </p:sp>
    </p:spTree>
    <p:extLst>
      <p:ext uri="{BB962C8B-B14F-4D97-AF65-F5344CB8AC3E}">
        <p14:creationId xmlns:p14="http://schemas.microsoft.com/office/powerpoint/2010/main" val="34233529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5AFCB07-4059-4863-9FAB-12B3A62D9D00}" type="datetimeFigureOut">
              <a:rPr lang="en-US" smtClean="0"/>
              <a:t>5/31/2026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C2977A-4C80-424F-AE13-01D1321C1C9B}" type="slidenum">
              <a:rPr lang="en-US" smtClean="0"/>
              <a:t>‹#›</a:t>
            </a:fld>
            <a:endParaRPr lang="en-US"/>
          </a:p>
        </p:txBody>
      </p:sp>
    </p:spTree>
    <p:extLst>
      <p:ext uri="{BB962C8B-B14F-4D97-AF65-F5344CB8AC3E}">
        <p14:creationId xmlns:p14="http://schemas.microsoft.com/office/powerpoint/2010/main" val="15349243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shade val="82000"/>
                  </a:schemeClr>
                </a:solidFill>
              </a:defRPr>
            </a:lvl1pPr>
          </a:lstStyle>
          <a:p>
            <a:fld id="{25AFCB07-4059-4863-9FAB-12B3A62D9D00}" type="datetimeFigureOut">
              <a:rPr lang="en-US" smtClean="0"/>
              <a:t>5/31/2026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shade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shade val="82000"/>
                  </a:schemeClr>
                </a:solidFill>
              </a:defRPr>
            </a:lvl1pPr>
          </a:lstStyle>
          <a:p>
            <a:fld id="{3CC2977A-4C80-424F-AE13-01D1321C1C9B}" type="slidenum">
              <a:rPr lang="en-US" smtClean="0"/>
              <a:t>‹#›</a:t>
            </a:fld>
            <a:endParaRPr lang="en-US"/>
          </a:p>
        </p:txBody>
      </p:sp>
    </p:spTree>
    <p:extLst>
      <p:ext uri="{BB962C8B-B14F-4D97-AF65-F5344CB8AC3E}">
        <p14:creationId xmlns:p14="http://schemas.microsoft.com/office/powerpoint/2010/main" val="351588415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7540C-1877-3390-113A-AAAAC30915D4}"/>
              </a:ext>
            </a:extLst>
          </p:cNvPr>
          <p:cNvSpPr>
            <a:spLocks noGrp="1"/>
          </p:cNvSpPr>
          <p:nvPr>
            <p:ph type="ctrTitle"/>
          </p:nvPr>
        </p:nvSpPr>
        <p:spPr/>
        <p:txBody>
          <a:bodyPr>
            <a:normAutofit/>
          </a:bodyPr>
          <a:lstStyle/>
          <a:p>
            <a:r>
              <a:rPr lang="en-SG" sz="7200" b="1" dirty="0">
                <a:solidFill>
                  <a:srgbClr val="FFC000"/>
                </a:solidFill>
              </a:rPr>
              <a:t>God’s Mercy and Justice </a:t>
            </a:r>
            <a:endParaRPr lang="en-US" sz="7200" b="1" dirty="0">
              <a:solidFill>
                <a:srgbClr val="FFC000"/>
              </a:solidFill>
            </a:endParaRPr>
          </a:p>
        </p:txBody>
      </p:sp>
      <p:sp>
        <p:nvSpPr>
          <p:cNvPr id="3" name="Subtitle 2">
            <a:extLst>
              <a:ext uri="{FF2B5EF4-FFF2-40B4-BE49-F238E27FC236}">
                <a16:creationId xmlns:a16="http://schemas.microsoft.com/office/drawing/2014/main" id="{08A01CDE-AFC4-F641-1926-E9E764E3CB5A}"/>
              </a:ext>
            </a:extLst>
          </p:cNvPr>
          <p:cNvSpPr>
            <a:spLocks noGrp="1"/>
          </p:cNvSpPr>
          <p:nvPr>
            <p:ph type="subTitle" idx="1"/>
          </p:nvPr>
        </p:nvSpPr>
        <p:spPr/>
        <p:txBody>
          <a:bodyPr>
            <a:normAutofit/>
          </a:bodyPr>
          <a:lstStyle/>
          <a:p>
            <a:r>
              <a:rPr lang="en-SG" sz="6600" b="1" dirty="0"/>
              <a:t>Joshua 20:1-9</a:t>
            </a:r>
            <a:endParaRPr lang="en-US" sz="6600" dirty="0"/>
          </a:p>
        </p:txBody>
      </p:sp>
    </p:spTree>
    <p:extLst>
      <p:ext uri="{BB962C8B-B14F-4D97-AF65-F5344CB8AC3E}">
        <p14:creationId xmlns:p14="http://schemas.microsoft.com/office/powerpoint/2010/main" val="27576295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992F9B-C531-1712-FDE5-5DD39DA86D0C}"/>
              </a:ext>
            </a:extLst>
          </p:cNvPr>
          <p:cNvSpPr>
            <a:spLocks noGrp="1"/>
          </p:cNvSpPr>
          <p:nvPr>
            <p:ph type="title"/>
          </p:nvPr>
        </p:nvSpPr>
        <p:spPr/>
        <p:txBody>
          <a:bodyPr/>
          <a:lstStyle/>
          <a:p>
            <a:r>
              <a:rPr lang="en-SG" b="1" dirty="0"/>
              <a:t>Joshua 20:1-9 </a:t>
            </a:r>
            <a:endParaRPr lang="en-US" dirty="0"/>
          </a:p>
        </p:txBody>
      </p:sp>
      <p:sp>
        <p:nvSpPr>
          <p:cNvPr id="3" name="Content Placeholder 2">
            <a:extLst>
              <a:ext uri="{FF2B5EF4-FFF2-40B4-BE49-F238E27FC236}">
                <a16:creationId xmlns:a16="http://schemas.microsoft.com/office/drawing/2014/main" id="{E50E883F-53C7-5AEA-1F53-0B045CD9E720}"/>
              </a:ext>
            </a:extLst>
          </p:cNvPr>
          <p:cNvSpPr>
            <a:spLocks noGrp="1"/>
          </p:cNvSpPr>
          <p:nvPr>
            <p:ph idx="1"/>
          </p:nvPr>
        </p:nvSpPr>
        <p:spPr/>
        <p:txBody>
          <a:bodyPr/>
          <a:lstStyle/>
          <a:p>
            <a:pPr marL="0" indent="0">
              <a:buNone/>
            </a:pPr>
            <a:r>
              <a:rPr lang="en-SG" sz="3200" baseline="30000" dirty="0"/>
              <a:t>1</a:t>
            </a:r>
            <a:r>
              <a:rPr lang="en-SG" sz="3200" dirty="0"/>
              <a:t> Then the Lord said to Joshua: </a:t>
            </a:r>
            <a:r>
              <a:rPr lang="en-SG" sz="3200" baseline="30000" dirty="0"/>
              <a:t>2 </a:t>
            </a:r>
            <a:r>
              <a:rPr lang="en-SG" sz="3200" dirty="0"/>
              <a:t>“Tell the Israelites to designate the cities of refuge, as I instructed you through Moses, </a:t>
            </a:r>
            <a:r>
              <a:rPr lang="en-SG" sz="3200" baseline="30000" dirty="0"/>
              <a:t>3 </a:t>
            </a:r>
            <a:r>
              <a:rPr lang="en-SG" sz="3200" dirty="0"/>
              <a:t>so that anyone who kills a person accidentally and unintentionally may flee there and find protection from the avenger of blood. </a:t>
            </a:r>
            <a:r>
              <a:rPr lang="en-SG" sz="3200" baseline="30000" dirty="0"/>
              <a:t>4 </a:t>
            </a:r>
            <a:r>
              <a:rPr lang="en-SG" sz="3200" dirty="0"/>
              <a:t>When they flee to one of these cities, they are to stand in the entrance of the city gate and state their case before the elders of that city. Then the elders are to admit the fugitive into their city and provide a place to live among them. </a:t>
            </a:r>
            <a:endParaRPr lang="en-US" sz="3200" dirty="0"/>
          </a:p>
          <a:p>
            <a:pPr marL="0" indent="0">
              <a:buNone/>
            </a:pPr>
            <a:endParaRPr lang="en-US" dirty="0"/>
          </a:p>
        </p:txBody>
      </p:sp>
    </p:spTree>
    <p:extLst>
      <p:ext uri="{BB962C8B-B14F-4D97-AF65-F5344CB8AC3E}">
        <p14:creationId xmlns:p14="http://schemas.microsoft.com/office/powerpoint/2010/main" val="19534032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A82122-87F6-9B03-2E07-F1948C66DA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F1F783-1BFF-9B48-B2AC-A0752F6D1D1A}"/>
              </a:ext>
            </a:extLst>
          </p:cNvPr>
          <p:cNvSpPr>
            <a:spLocks noGrp="1"/>
          </p:cNvSpPr>
          <p:nvPr>
            <p:ph type="title"/>
          </p:nvPr>
        </p:nvSpPr>
        <p:spPr/>
        <p:txBody>
          <a:bodyPr/>
          <a:lstStyle/>
          <a:p>
            <a:r>
              <a:rPr lang="en-SG" b="1" dirty="0"/>
              <a:t>Joshua 20:1-9 </a:t>
            </a:r>
            <a:endParaRPr lang="en-US" dirty="0"/>
          </a:p>
        </p:txBody>
      </p:sp>
      <p:sp>
        <p:nvSpPr>
          <p:cNvPr id="3" name="Content Placeholder 2">
            <a:extLst>
              <a:ext uri="{FF2B5EF4-FFF2-40B4-BE49-F238E27FC236}">
                <a16:creationId xmlns:a16="http://schemas.microsoft.com/office/drawing/2014/main" id="{FED5E31C-F6FB-4109-81AF-2EC83A17E7BC}"/>
              </a:ext>
            </a:extLst>
          </p:cNvPr>
          <p:cNvSpPr>
            <a:spLocks noGrp="1"/>
          </p:cNvSpPr>
          <p:nvPr>
            <p:ph idx="1"/>
          </p:nvPr>
        </p:nvSpPr>
        <p:spPr/>
        <p:txBody>
          <a:bodyPr/>
          <a:lstStyle/>
          <a:p>
            <a:pPr marL="0" indent="0">
              <a:buNone/>
            </a:pPr>
            <a:r>
              <a:rPr lang="en-SG" sz="3200" baseline="30000" dirty="0"/>
              <a:t>5 </a:t>
            </a:r>
            <a:r>
              <a:rPr lang="en-SG" sz="3200" dirty="0"/>
              <a:t>If the avenger of blood comes in pursuit, the elders must not surrender the fugitive, because the fugitive killed their </a:t>
            </a:r>
            <a:r>
              <a:rPr lang="en-SG" sz="3200" dirty="0" err="1"/>
              <a:t>neighbor</a:t>
            </a:r>
            <a:r>
              <a:rPr lang="en-SG" sz="3200" dirty="0"/>
              <a:t> unintentionally and without malice aforethought. </a:t>
            </a:r>
          </a:p>
          <a:p>
            <a:pPr marL="0" indent="0">
              <a:buNone/>
            </a:pPr>
            <a:r>
              <a:rPr lang="en-SG" sz="3200" baseline="30000" dirty="0"/>
              <a:t>6 </a:t>
            </a:r>
            <a:r>
              <a:rPr lang="en-SG" sz="3200" dirty="0"/>
              <a:t>They are to stay in that city until they have stood trial before the assembly and until the death of the high priest who is serving at that time. Then they may go back to their own home in the town from which they fled.”</a:t>
            </a:r>
            <a:endParaRPr lang="en-US" sz="3200" dirty="0"/>
          </a:p>
          <a:p>
            <a:pPr marL="0" indent="0">
              <a:buNone/>
            </a:pPr>
            <a:endParaRPr lang="en-US" dirty="0"/>
          </a:p>
        </p:txBody>
      </p:sp>
    </p:spTree>
    <p:extLst>
      <p:ext uri="{BB962C8B-B14F-4D97-AF65-F5344CB8AC3E}">
        <p14:creationId xmlns:p14="http://schemas.microsoft.com/office/powerpoint/2010/main" val="21526376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BFE2E5-63A9-9FE7-23C6-05E837F7CB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8C75D7-6D7A-7550-CCBC-5385B8E717DB}"/>
              </a:ext>
            </a:extLst>
          </p:cNvPr>
          <p:cNvSpPr>
            <a:spLocks noGrp="1"/>
          </p:cNvSpPr>
          <p:nvPr>
            <p:ph type="title"/>
          </p:nvPr>
        </p:nvSpPr>
        <p:spPr/>
        <p:txBody>
          <a:bodyPr/>
          <a:lstStyle/>
          <a:p>
            <a:r>
              <a:rPr lang="en-SG" b="1" dirty="0"/>
              <a:t>Joshua 20:1-9 </a:t>
            </a:r>
            <a:endParaRPr lang="en-US" dirty="0"/>
          </a:p>
        </p:txBody>
      </p:sp>
      <p:sp>
        <p:nvSpPr>
          <p:cNvPr id="3" name="Content Placeholder 2">
            <a:extLst>
              <a:ext uri="{FF2B5EF4-FFF2-40B4-BE49-F238E27FC236}">
                <a16:creationId xmlns:a16="http://schemas.microsoft.com/office/drawing/2014/main" id="{15A7F99D-986A-823F-E160-EA4D18076D80}"/>
              </a:ext>
            </a:extLst>
          </p:cNvPr>
          <p:cNvSpPr>
            <a:spLocks noGrp="1"/>
          </p:cNvSpPr>
          <p:nvPr>
            <p:ph idx="1"/>
          </p:nvPr>
        </p:nvSpPr>
        <p:spPr/>
        <p:txBody>
          <a:bodyPr/>
          <a:lstStyle/>
          <a:p>
            <a:pPr marL="0" indent="0">
              <a:buNone/>
            </a:pPr>
            <a:r>
              <a:rPr lang="en-SG" sz="3200" b="1" baseline="30000" dirty="0"/>
              <a:t>7 </a:t>
            </a:r>
            <a:r>
              <a:rPr lang="en-SG" sz="3200" dirty="0"/>
              <a:t>So they set apart </a:t>
            </a:r>
            <a:r>
              <a:rPr lang="en-SG" sz="3200" dirty="0" err="1"/>
              <a:t>Kedesh</a:t>
            </a:r>
            <a:r>
              <a:rPr lang="en-SG" sz="3200" dirty="0"/>
              <a:t> in Galilee in the hill country of Naphtali, Shechem in the hill country of Ephraim, and Kiriath Arba (that is, Hebron) in the hill country of Judah. </a:t>
            </a:r>
            <a:r>
              <a:rPr lang="en-SG" sz="3200" b="1" baseline="30000" dirty="0"/>
              <a:t>8 </a:t>
            </a:r>
            <a:r>
              <a:rPr lang="en-SG" sz="3200" dirty="0"/>
              <a:t>East of the Jordan (on the other side from Jericho) they designated Bezer in the wilderness on the plateau in the tribe of Reuben, Ramoth in Gilead in the tribe of Gad, and Golan in Bashan in the tribe of Manasseh.</a:t>
            </a:r>
            <a:endParaRPr lang="en-US" sz="3200" dirty="0"/>
          </a:p>
          <a:p>
            <a:pPr marL="0" indent="0">
              <a:buNone/>
            </a:pPr>
            <a:endParaRPr lang="en-US" dirty="0"/>
          </a:p>
        </p:txBody>
      </p:sp>
    </p:spTree>
    <p:extLst>
      <p:ext uri="{BB962C8B-B14F-4D97-AF65-F5344CB8AC3E}">
        <p14:creationId xmlns:p14="http://schemas.microsoft.com/office/powerpoint/2010/main" val="19723313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0211CD-4B54-B50D-73C6-BF4614E903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B4B12A-38E3-F053-753F-7C896BAAAC6E}"/>
              </a:ext>
            </a:extLst>
          </p:cNvPr>
          <p:cNvSpPr>
            <a:spLocks noGrp="1"/>
          </p:cNvSpPr>
          <p:nvPr>
            <p:ph type="title"/>
          </p:nvPr>
        </p:nvSpPr>
        <p:spPr/>
        <p:txBody>
          <a:bodyPr/>
          <a:lstStyle/>
          <a:p>
            <a:r>
              <a:rPr lang="en-SG" b="1" dirty="0"/>
              <a:t>Joshua 20:1-9 </a:t>
            </a:r>
            <a:endParaRPr lang="en-US" dirty="0"/>
          </a:p>
        </p:txBody>
      </p:sp>
      <p:sp>
        <p:nvSpPr>
          <p:cNvPr id="3" name="Content Placeholder 2">
            <a:extLst>
              <a:ext uri="{FF2B5EF4-FFF2-40B4-BE49-F238E27FC236}">
                <a16:creationId xmlns:a16="http://schemas.microsoft.com/office/drawing/2014/main" id="{AD6457A5-5726-C8D9-57BC-519739F060C1}"/>
              </a:ext>
            </a:extLst>
          </p:cNvPr>
          <p:cNvSpPr>
            <a:spLocks noGrp="1"/>
          </p:cNvSpPr>
          <p:nvPr>
            <p:ph idx="1"/>
          </p:nvPr>
        </p:nvSpPr>
        <p:spPr/>
        <p:txBody>
          <a:bodyPr/>
          <a:lstStyle/>
          <a:p>
            <a:pPr marL="0" indent="0">
              <a:buNone/>
            </a:pPr>
            <a:r>
              <a:rPr lang="en-SG" sz="3200" baseline="30000" dirty="0"/>
              <a:t>9 </a:t>
            </a:r>
            <a:r>
              <a:rPr lang="en-SG" sz="3200" dirty="0"/>
              <a:t>Any of the Israelites or any foreigner residing among them who killed someone accidentally could flee to these designated cities and not be killed by the avenger of blood prior to standing trial before the assembly.</a:t>
            </a:r>
            <a:endParaRPr lang="en-US" sz="3200" dirty="0"/>
          </a:p>
          <a:p>
            <a:pPr marL="0" indent="0">
              <a:buNone/>
            </a:pPr>
            <a:endParaRPr lang="en-US" sz="3200" dirty="0"/>
          </a:p>
          <a:p>
            <a:r>
              <a:rPr lang="en-SG" sz="3200" b="1" dirty="0">
                <a:solidFill>
                  <a:srgbClr val="FFC000"/>
                </a:solidFill>
              </a:rPr>
              <a:t>This is the Word of the Lord. </a:t>
            </a:r>
          </a:p>
          <a:p>
            <a:r>
              <a:rPr lang="en-SG" sz="3200" b="1" dirty="0">
                <a:solidFill>
                  <a:srgbClr val="FFC000"/>
                </a:solidFill>
              </a:rPr>
              <a:t>Thanks be to God.</a:t>
            </a:r>
            <a:endParaRPr lang="en-US" sz="3200" dirty="0">
              <a:solidFill>
                <a:srgbClr val="FFC000"/>
              </a:solidFill>
            </a:endParaRPr>
          </a:p>
          <a:p>
            <a:pPr marL="0" indent="0">
              <a:buNone/>
            </a:pPr>
            <a:endParaRPr lang="en-US" dirty="0"/>
          </a:p>
        </p:txBody>
      </p:sp>
    </p:spTree>
    <p:extLst>
      <p:ext uri="{BB962C8B-B14F-4D97-AF65-F5344CB8AC3E}">
        <p14:creationId xmlns:p14="http://schemas.microsoft.com/office/powerpoint/2010/main" val="24386168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D017B-8B2F-5FCD-36AE-9CD1BBBA4C7C}"/>
              </a:ext>
            </a:extLst>
          </p:cNvPr>
          <p:cNvSpPr>
            <a:spLocks noGrp="1"/>
          </p:cNvSpPr>
          <p:nvPr>
            <p:ph type="title"/>
          </p:nvPr>
        </p:nvSpPr>
        <p:spPr/>
        <p:txBody>
          <a:bodyPr/>
          <a:lstStyle/>
          <a:p>
            <a:r>
              <a:rPr lang="en-SG" b="1" dirty="0"/>
              <a:t>Genesis 15:16</a:t>
            </a:r>
            <a:endParaRPr lang="en-US" dirty="0"/>
          </a:p>
        </p:txBody>
      </p:sp>
      <p:sp>
        <p:nvSpPr>
          <p:cNvPr id="3" name="Content Placeholder 2">
            <a:extLst>
              <a:ext uri="{FF2B5EF4-FFF2-40B4-BE49-F238E27FC236}">
                <a16:creationId xmlns:a16="http://schemas.microsoft.com/office/drawing/2014/main" id="{C3EC37D0-706E-5BD4-61B8-3603C46344DD}"/>
              </a:ext>
            </a:extLst>
          </p:cNvPr>
          <p:cNvSpPr>
            <a:spLocks noGrp="1"/>
          </p:cNvSpPr>
          <p:nvPr>
            <p:ph idx="1"/>
          </p:nvPr>
        </p:nvSpPr>
        <p:spPr/>
        <p:txBody>
          <a:bodyPr/>
          <a:lstStyle/>
          <a:p>
            <a:pPr marL="0" indent="0">
              <a:buNone/>
            </a:pPr>
            <a:r>
              <a:rPr lang="en-US" sz="3200" baseline="30000" dirty="0"/>
              <a:t>16 </a:t>
            </a:r>
            <a:r>
              <a:rPr lang="en-US" sz="3200" dirty="0"/>
              <a:t>In the fourth generation your descendants will come back here, for the sin of the Amorites has not yet reached its full measure.”</a:t>
            </a:r>
          </a:p>
          <a:p>
            <a:pPr marL="0" indent="0">
              <a:buNone/>
            </a:pPr>
            <a:endParaRPr lang="en-US" dirty="0"/>
          </a:p>
        </p:txBody>
      </p:sp>
    </p:spTree>
    <p:extLst>
      <p:ext uri="{BB962C8B-B14F-4D97-AF65-F5344CB8AC3E}">
        <p14:creationId xmlns:p14="http://schemas.microsoft.com/office/powerpoint/2010/main" val="30348722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9BE46-C793-41B6-E565-B37449205BFD}"/>
              </a:ext>
            </a:extLst>
          </p:cNvPr>
          <p:cNvSpPr>
            <a:spLocks noGrp="1"/>
          </p:cNvSpPr>
          <p:nvPr>
            <p:ph type="title"/>
          </p:nvPr>
        </p:nvSpPr>
        <p:spPr/>
        <p:txBody>
          <a:bodyPr/>
          <a:lstStyle/>
          <a:p>
            <a:r>
              <a:rPr lang="en-SG" b="1" i="1" dirty="0" err="1"/>
              <a:t>Wiersbe</a:t>
            </a:r>
            <a:r>
              <a:rPr lang="en-SG" b="1" i="1" dirty="0"/>
              <a:t> Bible Commentary OT</a:t>
            </a:r>
            <a:r>
              <a:rPr lang="en-SG" dirty="0"/>
              <a:t> </a:t>
            </a:r>
            <a:r>
              <a:rPr lang="en-SG" b="1" dirty="0"/>
              <a:t>(P.400)</a:t>
            </a:r>
            <a:r>
              <a:rPr lang="en-SG" dirty="0"/>
              <a:t> </a:t>
            </a:r>
            <a:endParaRPr lang="en-US" dirty="0"/>
          </a:p>
        </p:txBody>
      </p:sp>
      <p:sp>
        <p:nvSpPr>
          <p:cNvPr id="3" name="Content Placeholder 2">
            <a:extLst>
              <a:ext uri="{FF2B5EF4-FFF2-40B4-BE49-F238E27FC236}">
                <a16:creationId xmlns:a16="http://schemas.microsoft.com/office/drawing/2014/main" id="{C6AADFD8-A645-2D64-B8B0-2F05ACFC59DF}"/>
              </a:ext>
            </a:extLst>
          </p:cNvPr>
          <p:cNvSpPr>
            <a:spLocks noGrp="1"/>
          </p:cNvSpPr>
          <p:nvPr>
            <p:ph idx="1"/>
          </p:nvPr>
        </p:nvSpPr>
        <p:spPr/>
        <p:txBody>
          <a:bodyPr/>
          <a:lstStyle/>
          <a:p>
            <a:pPr marL="0" indent="0">
              <a:buNone/>
            </a:pPr>
            <a:r>
              <a:rPr lang="en-SG" sz="3200" dirty="0"/>
              <a:t>“The people in the land had been given plenty of opportunity to repent and turn to the Lord... God patiently endured the evil of the Canaanites from the time of Abraham to the time of Moses, a period of over 400 years.”</a:t>
            </a:r>
            <a:endParaRPr lang="en-US" sz="3200" dirty="0"/>
          </a:p>
          <a:p>
            <a:pPr marL="0" indent="0">
              <a:buNone/>
            </a:pPr>
            <a:endParaRPr lang="en-US" dirty="0"/>
          </a:p>
        </p:txBody>
      </p:sp>
    </p:spTree>
    <p:extLst>
      <p:ext uri="{BB962C8B-B14F-4D97-AF65-F5344CB8AC3E}">
        <p14:creationId xmlns:p14="http://schemas.microsoft.com/office/powerpoint/2010/main" val="37661878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D8CFE-5834-84CD-C80B-49D54A6A8AB6}"/>
              </a:ext>
            </a:extLst>
          </p:cNvPr>
          <p:cNvSpPr>
            <a:spLocks noGrp="1"/>
          </p:cNvSpPr>
          <p:nvPr>
            <p:ph type="title"/>
          </p:nvPr>
        </p:nvSpPr>
        <p:spPr/>
        <p:txBody>
          <a:bodyPr/>
          <a:lstStyle/>
          <a:p>
            <a:r>
              <a:rPr lang="en-SG" b="1" dirty="0"/>
              <a:t>Deuteronomy 18:9-12</a:t>
            </a:r>
            <a:endParaRPr lang="en-US" dirty="0"/>
          </a:p>
        </p:txBody>
      </p:sp>
      <p:sp>
        <p:nvSpPr>
          <p:cNvPr id="3" name="Content Placeholder 2">
            <a:extLst>
              <a:ext uri="{FF2B5EF4-FFF2-40B4-BE49-F238E27FC236}">
                <a16:creationId xmlns:a16="http://schemas.microsoft.com/office/drawing/2014/main" id="{7C41BCD1-36B6-8535-71D1-DEECCD8E6E0A}"/>
              </a:ext>
            </a:extLst>
          </p:cNvPr>
          <p:cNvSpPr>
            <a:spLocks noGrp="1"/>
          </p:cNvSpPr>
          <p:nvPr>
            <p:ph idx="1"/>
          </p:nvPr>
        </p:nvSpPr>
        <p:spPr/>
        <p:txBody>
          <a:bodyPr/>
          <a:lstStyle/>
          <a:p>
            <a:pPr marL="0" indent="0">
              <a:buNone/>
            </a:pPr>
            <a:r>
              <a:rPr lang="en-US" sz="3200" baseline="30000" dirty="0"/>
              <a:t>9 </a:t>
            </a:r>
            <a:r>
              <a:rPr lang="en-US" sz="3200" dirty="0"/>
              <a:t>When you enter the land the Lord your God is giving you, do not learn to imitate the detestable ways of the nations there. </a:t>
            </a:r>
            <a:r>
              <a:rPr lang="en-US" sz="3200" baseline="30000" dirty="0"/>
              <a:t>10 </a:t>
            </a:r>
            <a:r>
              <a:rPr lang="en-US" sz="3200" dirty="0"/>
              <a:t>Let no one be found among you who sacrifices their son or daughter in the fire, who practices divination or sorcery, interprets omens, engages in witchcraft, </a:t>
            </a:r>
            <a:r>
              <a:rPr lang="en-US" sz="3200" baseline="30000" dirty="0"/>
              <a:t>11 </a:t>
            </a:r>
            <a:r>
              <a:rPr lang="en-US" sz="3200" dirty="0"/>
              <a:t>or casts spells, or who is a medium or spiritist or who consults the dead. </a:t>
            </a:r>
            <a:r>
              <a:rPr lang="en-US" sz="3200" baseline="30000" dirty="0"/>
              <a:t>12 </a:t>
            </a:r>
            <a:r>
              <a:rPr lang="en-US" sz="3200" dirty="0"/>
              <a:t>Anyone who does these things is detestable to the Lord; because of these same detestable practices the Lord your God will drive out those nations before you. </a:t>
            </a:r>
          </a:p>
          <a:p>
            <a:pPr marL="0" indent="0">
              <a:buNone/>
            </a:pPr>
            <a:endParaRPr lang="en-US" dirty="0"/>
          </a:p>
        </p:txBody>
      </p:sp>
    </p:spTree>
    <p:extLst>
      <p:ext uri="{BB962C8B-B14F-4D97-AF65-F5344CB8AC3E}">
        <p14:creationId xmlns:p14="http://schemas.microsoft.com/office/powerpoint/2010/main" val="24442253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BC96CA-F160-ED4C-869F-24BBC8B6CA18}"/>
              </a:ext>
            </a:extLst>
          </p:cNvPr>
          <p:cNvSpPr>
            <a:spLocks noGrp="1"/>
          </p:cNvSpPr>
          <p:nvPr>
            <p:ph type="title"/>
          </p:nvPr>
        </p:nvSpPr>
        <p:spPr/>
        <p:txBody>
          <a:bodyPr/>
          <a:lstStyle/>
          <a:p>
            <a:r>
              <a:rPr lang="en-SG" b="1" dirty="0"/>
              <a:t>Deuteronomy 20:16-18</a:t>
            </a:r>
            <a:r>
              <a:rPr lang="en-SG" dirty="0"/>
              <a:t> </a:t>
            </a:r>
            <a:endParaRPr lang="en-US" dirty="0"/>
          </a:p>
        </p:txBody>
      </p:sp>
      <p:sp>
        <p:nvSpPr>
          <p:cNvPr id="3" name="Content Placeholder 2">
            <a:extLst>
              <a:ext uri="{FF2B5EF4-FFF2-40B4-BE49-F238E27FC236}">
                <a16:creationId xmlns:a16="http://schemas.microsoft.com/office/drawing/2014/main" id="{87352AE6-936F-6BE5-8DAD-6F13275CCA56}"/>
              </a:ext>
            </a:extLst>
          </p:cNvPr>
          <p:cNvSpPr>
            <a:spLocks noGrp="1"/>
          </p:cNvSpPr>
          <p:nvPr>
            <p:ph idx="1"/>
          </p:nvPr>
        </p:nvSpPr>
        <p:spPr/>
        <p:txBody>
          <a:bodyPr/>
          <a:lstStyle/>
          <a:p>
            <a:pPr marL="0" indent="0">
              <a:buNone/>
            </a:pPr>
            <a:r>
              <a:rPr lang="en-US" sz="3200" baseline="30000" dirty="0"/>
              <a:t>16 </a:t>
            </a:r>
            <a:r>
              <a:rPr lang="en-US" sz="3200" dirty="0"/>
              <a:t>“You are not to leave even one person alive in the cities of these nations that the Lord your God is about to give you as an inheritance. </a:t>
            </a:r>
            <a:r>
              <a:rPr lang="en-US" sz="3200" baseline="30000" dirty="0"/>
              <a:t>17 </a:t>
            </a:r>
            <a:r>
              <a:rPr lang="en-US" sz="3200" dirty="0"/>
              <a:t>You must completely destroy the Hittites, the Amorites, the Canaanites, the Perizzites, the Hivites, and the Jebusites, just as the Lord your God commanded you, </a:t>
            </a:r>
            <a:r>
              <a:rPr lang="en-US" sz="3200" baseline="30000" dirty="0"/>
              <a:t>18 </a:t>
            </a:r>
            <a:r>
              <a:rPr lang="en-US" sz="3200" dirty="0"/>
              <a:t>so they won’t teach you to do all the detestable things that they do for their gods. If you do what they teach you, you will sin against the Lord your God.”</a:t>
            </a:r>
          </a:p>
          <a:p>
            <a:pPr marL="0" indent="0">
              <a:buNone/>
            </a:pPr>
            <a:endParaRPr lang="en-US" dirty="0"/>
          </a:p>
        </p:txBody>
      </p:sp>
    </p:spTree>
    <p:extLst>
      <p:ext uri="{BB962C8B-B14F-4D97-AF65-F5344CB8AC3E}">
        <p14:creationId xmlns:p14="http://schemas.microsoft.com/office/powerpoint/2010/main" val="22175599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66E8F-95BC-719F-4671-987EA723380C}"/>
              </a:ext>
            </a:extLst>
          </p:cNvPr>
          <p:cNvSpPr>
            <a:spLocks noGrp="1"/>
          </p:cNvSpPr>
          <p:nvPr>
            <p:ph type="title"/>
          </p:nvPr>
        </p:nvSpPr>
        <p:spPr/>
        <p:txBody>
          <a:bodyPr/>
          <a:lstStyle/>
          <a:p>
            <a:r>
              <a:rPr lang="en-SG" b="1" i="1" dirty="0"/>
              <a:t>New Bible Commentary</a:t>
            </a:r>
            <a:r>
              <a:rPr lang="en-SG" b="1" dirty="0"/>
              <a:t> (P.236)</a:t>
            </a:r>
            <a:r>
              <a:rPr lang="en-SG" dirty="0"/>
              <a:t> </a:t>
            </a:r>
            <a:endParaRPr lang="en-US" dirty="0"/>
          </a:p>
        </p:txBody>
      </p:sp>
      <p:sp>
        <p:nvSpPr>
          <p:cNvPr id="3" name="Content Placeholder 2">
            <a:extLst>
              <a:ext uri="{FF2B5EF4-FFF2-40B4-BE49-F238E27FC236}">
                <a16:creationId xmlns:a16="http://schemas.microsoft.com/office/drawing/2014/main" id="{8669E800-89FD-52AF-BEBA-D14CEEA167DF}"/>
              </a:ext>
            </a:extLst>
          </p:cNvPr>
          <p:cNvSpPr>
            <a:spLocks noGrp="1"/>
          </p:cNvSpPr>
          <p:nvPr>
            <p:ph idx="1"/>
          </p:nvPr>
        </p:nvSpPr>
        <p:spPr/>
        <p:txBody>
          <a:bodyPr/>
          <a:lstStyle/>
          <a:p>
            <a:pPr marL="0" indent="0">
              <a:buNone/>
            </a:pPr>
            <a:r>
              <a:rPr lang="en-SG" sz="3200" dirty="0"/>
              <a:t>“The Canaanites were exterminated because the righteous judgment of the Lord was at hand, not because of Israel's thirst for blood.” </a:t>
            </a:r>
            <a:endParaRPr lang="en-US" sz="3200" dirty="0"/>
          </a:p>
          <a:p>
            <a:pPr marL="0" indent="0">
              <a:buNone/>
            </a:pPr>
            <a:endParaRPr lang="en-US" dirty="0"/>
          </a:p>
        </p:txBody>
      </p:sp>
    </p:spTree>
    <p:extLst>
      <p:ext uri="{BB962C8B-B14F-4D97-AF65-F5344CB8AC3E}">
        <p14:creationId xmlns:p14="http://schemas.microsoft.com/office/powerpoint/2010/main" val="7062403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F266BD-C0A7-BF3F-FF28-6E327C38A758}"/>
              </a:ext>
            </a:extLst>
          </p:cNvPr>
          <p:cNvSpPr>
            <a:spLocks noGrp="1"/>
          </p:cNvSpPr>
          <p:nvPr>
            <p:ph type="title"/>
          </p:nvPr>
        </p:nvSpPr>
        <p:spPr/>
        <p:txBody>
          <a:bodyPr/>
          <a:lstStyle/>
          <a:p>
            <a:r>
              <a:rPr lang="en-SG" b="1" dirty="0"/>
              <a:t>Genesis 6:5</a:t>
            </a:r>
            <a:endParaRPr lang="en-US" dirty="0"/>
          </a:p>
        </p:txBody>
      </p:sp>
      <p:sp>
        <p:nvSpPr>
          <p:cNvPr id="3" name="Content Placeholder 2">
            <a:extLst>
              <a:ext uri="{FF2B5EF4-FFF2-40B4-BE49-F238E27FC236}">
                <a16:creationId xmlns:a16="http://schemas.microsoft.com/office/drawing/2014/main" id="{86B5124F-A2F4-921C-EB9E-14B42430D724}"/>
              </a:ext>
            </a:extLst>
          </p:cNvPr>
          <p:cNvSpPr>
            <a:spLocks noGrp="1"/>
          </p:cNvSpPr>
          <p:nvPr>
            <p:ph idx="1"/>
          </p:nvPr>
        </p:nvSpPr>
        <p:spPr/>
        <p:txBody>
          <a:bodyPr/>
          <a:lstStyle/>
          <a:p>
            <a:pPr marL="0" indent="0">
              <a:buNone/>
            </a:pPr>
            <a:r>
              <a:rPr lang="en-SG" sz="3200" baseline="30000" dirty="0"/>
              <a:t>5 </a:t>
            </a:r>
            <a:r>
              <a:rPr lang="en-SG" sz="3200" dirty="0"/>
              <a:t>The Lord saw how great the wickedness of the human race had become on the earth, and that every inclination of the thoughts of the human heart was only evil all the time.</a:t>
            </a:r>
            <a:endParaRPr lang="en-US" sz="3200" dirty="0"/>
          </a:p>
          <a:p>
            <a:pPr marL="0" indent="0">
              <a:buNone/>
            </a:pPr>
            <a:endParaRPr lang="en-US" dirty="0"/>
          </a:p>
        </p:txBody>
      </p:sp>
    </p:spTree>
    <p:extLst>
      <p:ext uri="{BB962C8B-B14F-4D97-AF65-F5344CB8AC3E}">
        <p14:creationId xmlns:p14="http://schemas.microsoft.com/office/powerpoint/2010/main" val="14202846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B166A-7A19-4DF4-DC42-C9234167C08B}"/>
              </a:ext>
            </a:extLst>
          </p:cNvPr>
          <p:cNvSpPr>
            <a:spLocks noGrp="1"/>
          </p:cNvSpPr>
          <p:nvPr>
            <p:ph type="title"/>
          </p:nvPr>
        </p:nvSpPr>
        <p:spPr/>
        <p:txBody>
          <a:bodyPr/>
          <a:lstStyle/>
          <a:p>
            <a:r>
              <a:rPr lang="en-SG" b="1" dirty="0"/>
              <a:t>Genesis 18:20-21</a:t>
            </a:r>
            <a:endParaRPr lang="en-US" dirty="0"/>
          </a:p>
        </p:txBody>
      </p:sp>
      <p:sp>
        <p:nvSpPr>
          <p:cNvPr id="3" name="Content Placeholder 2">
            <a:extLst>
              <a:ext uri="{FF2B5EF4-FFF2-40B4-BE49-F238E27FC236}">
                <a16:creationId xmlns:a16="http://schemas.microsoft.com/office/drawing/2014/main" id="{1477208B-D1A7-BDDB-03D3-89F8F3C75BA6}"/>
              </a:ext>
            </a:extLst>
          </p:cNvPr>
          <p:cNvSpPr>
            <a:spLocks noGrp="1"/>
          </p:cNvSpPr>
          <p:nvPr>
            <p:ph idx="1"/>
          </p:nvPr>
        </p:nvSpPr>
        <p:spPr/>
        <p:txBody>
          <a:bodyPr/>
          <a:lstStyle/>
          <a:p>
            <a:pPr marL="0" indent="0">
              <a:buNone/>
            </a:pPr>
            <a:r>
              <a:rPr lang="en-SG" sz="3200" baseline="30000" dirty="0"/>
              <a:t>20 </a:t>
            </a:r>
            <a:r>
              <a:rPr lang="en-SG" sz="3200" dirty="0"/>
              <a:t>Then the Lord said, “The outcry against Sodom and Gomorrah is so great and their sin so grievous </a:t>
            </a:r>
            <a:r>
              <a:rPr lang="en-SG" sz="3200" baseline="30000" dirty="0"/>
              <a:t>21 </a:t>
            </a:r>
            <a:r>
              <a:rPr lang="en-SG" sz="3200" dirty="0"/>
              <a:t>that I will go down and see if what they have done is as bad as the outcry that has reached me. If not, I will know.”</a:t>
            </a:r>
            <a:endParaRPr lang="en-US" sz="3200" dirty="0"/>
          </a:p>
          <a:p>
            <a:pPr marL="0" indent="0">
              <a:buNone/>
            </a:pPr>
            <a:endParaRPr lang="en-US" dirty="0"/>
          </a:p>
        </p:txBody>
      </p:sp>
    </p:spTree>
    <p:extLst>
      <p:ext uri="{BB962C8B-B14F-4D97-AF65-F5344CB8AC3E}">
        <p14:creationId xmlns:p14="http://schemas.microsoft.com/office/powerpoint/2010/main" val="30844693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BD299-9719-84F8-A10A-D24A7047F361}"/>
              </a:ext>
            </a:extLst>
          </p:cNvPr>
          <p:cNvSpPr>
            <a:spLocks noGrp="1"/>
          </p:cNvSpPr>
          <p:nvPr>
            <p:ph type="title"/>
          </p:nvPr>
        </p:nvSpPr>
        <p:spPr/>
        <p:txBody>
          <a:bodyPr/>
          <a:lstStyle/>
          <a:p>
            <a:r>
              <a:rPr lang="en-SG" b="1" i="1" dirty="0" err="1"/>
              <a:t>Wiersbe</a:t>
            </a:r>
            <a:r>
              <a:rPr lang="en-SG" b="1" i="1" dirty="0"/>
              <a:t> Bible Commentary OT</a:t>
            </a:r>
            <a:r>
              <a:rPr lang="en-SG" dirty="0"/>
              <a:t> </a:t>
            </a:r>
            <a:r>
              <a:rPr lang="en-SG" b="1" dirty="0"/>
              <a:t>(P.77)</a:t>
            </a:r>
            <a:r>
              <a:rPr lang="en-SG" dirty="0"/>
              <a:t> </a:t>
            </a:r>
            <a:endParaRPr lang="en-US" dirty="0"/>
          </a:p>
        </p:txBody>
      </p:sp>
      <p:sp>
        <p:nvSpPr>
          <p:cNvPr id="3" name="Content Placeholder 2">
            <a:extLst>
              <a:ext uri="{FF2B5EF4-FFF2-40B4-BE49-F238E27FC236}">
                <a16:creationId xmlns:a16="http://schemas.microsoft.com/office/drawing/2014/main" id="{2CCF606E-BB24-BA41-D76C-A2758A72F349}"/>
              </a:ext>
            </a:extLst>
          </p:cNvPr>
          <p:cNvSpPr>
            <a:spLocks noGrp="1"/>
          </p:cNvSpPr>
          <p:nvPr>
            <p:ph idx="1"/>
          </p:nvPr>
        </p:nvSpPr>
        <p:spPr/>
        <p:txBody>
          <a:bodyPr/>
          <a:lstStyle/>
          <a:p>
            <a:pPr marL="0" indent="0">
              <a:buNone/>
            </a:pPr>
            <a:r>
              <a:rPr lang="en-SG" sz="3200" dirty="0"/>
              <a:t>“The cities of Sodom and Gomorrah were exceedingly wicked because the men of these cities were given over to sexual practices that were contrary to nature… The men did not try to hide their sin, nor would they repent.”</a:t>
            </a:r>
            <a:endParaRPr lang="en-US" sz="3200" dirty="0"/>
          </a:p>
          <a:p>
            <a:pPr marL="0" indent="0">
              <a:buNone/>
            </a:pPr>
            <a:endParaRPr lang="en-US" dirty="0"/>
          </a:p>
        </p:txBody>
      </p:sp>
    </p:spTree>
    <p:extLst>
      <p:ext uri="{BB962C8B-B14F-4D97-AF65-F5344CB8AC3E}">
        <p14:creationId xmlns:p14="http://schemas.microsoft.com/office/powerpoint/2010/main" val="26506943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D5D5B-4DFC-53F0-612A-845B683F9C8E}"/>
              </a:ext>
            </a:extLst>
          </p:cNvPr>
          <p:cNvSpPr>
            <a:spLocks noGrp="1"/>
          </p:cNvSpPr>
          <p:nvPr>
            <p:ph type="title"/>
          </p:nvPr>
        </p:nvSpPr>
        <p:spPr/>
        <p:txBody>
          <a:bodyPr/>
          <a:lstStyle/>
          <a:p>
            <a:r>
              <a:rPr lang="en-SG" b="1" dirty="0"/>
              <a:t>Joshua 20:1-4</a:t>
            </a:r>
            <a:endParaRPr lang="en-US" dirty="0"/>
          </a:p>
        </p:txBody>
      </p:sp>
      <p:sp>
        <p:nvSpPr>
          <p:cNvPr id="3" name="Content Placeholder 2">
            <a:extLst>
              <a:ext uri="{FF2B5EF4-FFF2-40B4-BE49-F238E27FC236}">
                <a16:creationId xmlns:a16="http://schemas.microsoft.com/office/drawing/2014/main" id="{C5E9CA68-3547-1542-1819-5FA8E6C55CC3}"/>
              </a:ext>
            </a:extLst>
          </p:cNvPr>
          <p:cNvSpPr>
            <a:spLocks noGrp="1"/>
          </p:cNvSpPr>
          <p:nvPr>
            <p:ph idx="1"/>
          </p:nvPr>
        </p:nvSpPr>
        <p:spPr/>
        <p:txBody>
          <a:bodyPr/>
          <a:lstStyle/>
          <a:p>
            <a:pPr marL="0" indent="0">
              <a:buNone/>
            </a:pPr>
            <a:r>
              <a:rPr lang="en-SG" sz="3200" baseline="30000" dirty="0"/>
              <a:t>1</a:t>
            </a:r>
            <a:r>
              <a:rPr lang="en-SG" sz="3200" dirty="0"/>
              <a:t> Then the Lord said to Joshua: </a:t>
            </a:r>
            <a:r>
              <a:rPr lang="en-SG" sz="3200" baseline="30000" dirty="0"/>
              <a:t>2 </a:t>
            </a:r>
            <a:r>
              <a:rPr lang="en-SG" sz="3200" dirty="0"/>
              <a:t>“Tell the Israelites to designate the cities of refuge, as I instructed you through Moses, </a:t>
            </a:r>
            <a:r>
              <a:rPr lang="en-SG" sz="3200" baseline="30000" dirty="0"/>
              <a:t>3 </a:t>
            </a:r>
            <a:r>
              <a:rPr lang="en-SG" sz="3200" dirty="0"/>
              <a:t>so that anyone who kills a person accidentally and unintentionally may flee there and find protection from the avenger of blood. </a:t>
            </a:r>
            <a:r>
              <a:rPr lang="en-SG" sz="3200" baseline="30000" dirty="0"/>
              <a:t>4 </a:t>
            </a:r>
            <a:r>
              <a:rPr lang="en-SG" sz="3200" dirty="0"/>
              <a:t>When they flee to one of these cities, they are to stand in the entrance of the city gate and state their case before the elders of that city. Then the elders are to admit the fugitive into their city and provide a place to live among them. </a:t>
            </a:r>
            <a:endParaRPr lang="en-US" sz="3200" dirty="0"/>
          </a:p>
          <a:p>
            <a:pPr marL="0" indent="0">
              <a:buNone/>
            </a:pPr>
            <a:endParaRPr lang="en-US" dirty="0"/>
          </a:p>
        </p:txBody>
      </p:sp>
    </p:spTree>
    <p:extLst>
      <p:ext uri="{BB962C8B-B14F-4D97-AF65-F5344CB8AC3E}">
        <p14:creationId xmlns:p14="http://schemas.microsoft.com/office/powerpoint/2010/main" val="4780312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7D94D-D0FF-B0B6-24CF-4C9882271B68}"/>
              </a:ext>
            </a:extLst>
          </p:cNvPr>
          <p:cNvSpPr>
            <a:spLocks noGrp="1"/>
          </p:cNvSpPr>
          <p:nvPr>
            <p:ph type="title"/>
          </p:nvPr>
        </p:nvSpPr>
        <p:spPr/>
        <p:txBody>
          <a:bodyPr/>
          <a:lstStyle/>
          <a:p>
            <a:r>
              <a:rPr lang="en-SG" b="1" i="1" dirty="0" err="1"/>
              <a:t>Wiersbe</a:t>
            </a:r>
            <a:r>
              <a:rPr lang="en-SG" b="1" i="1" dirty="0"/>
              <a:t> Bible Commentary OT</a:t>
            </a:r>
            <a:r>
              <a:rPr lang="en-SG" dirty="0"/>
              <a:t> </a:t>
            </a:r>
            <a:r>
              <a:rPr lang="en-SG" b="1" dirty="0"/>
              <a:t>(P.415)</a:t>
            </a:r>
            <a:r>
              <a:rPr lang="en-SG" dirty="0"/>
              <a:t> </a:t>
            </a:r>
            <a:endParaRPr lang="en-US" dirty="0"/>
          </a:p>
        </p:txBody>
      </p:sp>
      <p:sp>
        <p:nvSpPr>
          <p:cNvPr id="3" name="Content Placeholder 2">
            <a:extLst>
              <a:ext uri="{FF2B5EF4-FFF2-40B4-BE49-F238E27FC236}">
                <a16:creationId xmlns:a16="http://schemas.microsoft.com/office/drawing/2014/main" id="{F3D49E1A-4963-87AC-357A-AA5D0671130A}"/>
              </a:ext>
            </a:extLst>
          </p:cNvPr>
          <p:cNvSpPr>
            <a:spLocks noGrp="1"/>
          </p:cNvSpPr>
          <p:nvPr>
            <p:ph idx="1"/>
          </p:nvPr>
        </p:nvSpPr>
        <p:spPr/>
        <p:txBody>
          <a:bodyPr/>
          <a:lstStyle/>
          <a:p>
            <a:pPr marL="0" indent="0">
              <a:buNone/>
            </a:pPr>
            <a:r>
              <a:rPr lang="en-SG" sz="3200" dirty="0"/>
              <a:t>“Anybody who killed another person could flee to a city of refuge and be protected from “the avenger of blood” until the elders of the city could investigate the circumstances.  If they found the fugitive guilty, he or she was put to death, but if they concluded that it was a case of manslaughter, the fugitive was allowed to live in the city and be protected from the avenger.”</a:t>
            </a:r>
            <a:endParaRPr lang="en-US" sz="3200" dirty="0"/>
          </a:p>
          <a:p>
            <a:pPr marL="0" indent="0">
              <a:buNone/>
            </a:pPr>
            <a:endParaRPr lang="en-US" dirty="0"/>
          </a:p>
        </p:txBody>
      </p:sp>
    </p:spTree>
    <p:extLst>
      <p:ext uri="{BB962C8B-B14F-4D97-AF65-F5344CB8AC3E}">
        <p14:creationId xmlns:p14="http://schemas.microsoft.com/office/powerpoint/2010/main" val="33955183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6E364-DAFE-CB5B-E9E2-AC0D7B7172D4}"/>
              </a:ext>
            </a:extLst>
          </p:cNvPr>
          <p:cNvSpPr>
            <a:spLocks noGrp="1"/>
          </p:cNvSpPr>
          <p:nvPr>
            <p:ph type="title"/>
          </p:nvPr>
        </p:nvSpPr>
        <p:spPr/>
        <p:txBody>
          <a:bodyPr/>
          <a:lstStyle/>
          <a:p>
            <a:r>
              <a:rPr lang="en-SG" b="1" dirty="0"/>
              <a:t>Joshua 20:5-6</a:t>
            </a:r>
            <a:endParaRPr lang="en-US" dirty="0"/>
          </a:p>
        </p:txBody>
      </p:sp>
      <p:sp>
        <p:nvSpPr>
          <p:cNvPr id="3" name="Content Placeholder 2">
            <a:extLst>
              <a:ext uri="{FF2B5EF4-FFF2-40B4-BE49-F238E27FC236}">
                <a16:creationId xmlns:a16="http://schemas.microsoft.com/office/drawing/2014/main" id="{DC441E41-6DC4-B145-A719-850C30C79411}"/>
              </a:ext>
            </a:extLst>
          </p:cNvPr>
          <p:cNvSpPr>
            <a:spLocks noGrp="1"/>
          </p:cNvSpPr>
          <p:nvPr>
            <p:ph idx="1"/>
          </p:nvPr>
        </p:nvSpPr>
        <p:spPr/>
        <p:txBody>
          <a:bodyPr/>
          <a:lstStyle/>
          <a:p>
            <a:pPr marL="0" indent="0">
              <a:buNone/>
            </a:pPr>
            <a:r>
              <a:rPr lang="en-SG" sz="3200" baseline="30000" dirty="0"/>
              <a:t>5 </a:t>
            </a:r>
            <a:r>
              <a:rPr lang="en-SG" sz="3200" dirty="0"/>
              <a:t>If the avenger of blood comes in pursuit, the elders must not surrender the fugitive, because the fugitive killed their </a:t>
            </a:r>
            <a:r>
              <a:rPr lang="en-SG" sz="3200" dirty="0" err="1"/>
              <a:t>neighbor</a:t>
            </a:r>
            <a:r>
              <a:rPr lang="en-SG" sz="3200" dirty="0"/>
              <a:t> unintentionally and without malice aforethought. </a:t>
            </a:r>
          </a:p>
          <a:p>
            <a:pPr marL="0" indent="0">
              <a:buNone/>
            </a:pPr>
            <a:r>
              <a:rPr lang="en-SG" sz="3200" baseline="30000" dirty="0"/>
              <a:t>6 </a:t>
            </a:r>
            <a:r>
              <a:rPr lang="en-SG" sz="3200" dirty="0"/>
              <a:t>They are to stay in that city until they have stood trial before the assembly and until the death of the high priest who is serving at that time. Then they may go back to their own home in the town from which they fled.”</a:t>
            </a:r>
            <a:endParaRPr lang="en-US" dirty="0"/>
          </a:p>
          <a:p>
            <a:pPr marL="0" indent="0">
              <a:buNone/>
            </a:pPr>
            <a:endParaRPr lang="en-US" dirty="0"/>
          </a:p>
        </p:txBody>
      </p:sp>
    </p:spTree>
    <p:extLst>
      <p:ext uri="{BB962C8B-B14F-4D97-AF65-F5344CB8AC3E}">
        <p14:creationId xmlns:p14="http://schemas.microsoft.com/office/powerpoint/2010/main" val="32694223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5688A-BB9B-EE93-DA8C-49D39FE86A67}"/>
              </a:ext>
            </a:extLst>
          </p:cNvPr>
          <p:cNvSpPr>
            <a:spLocks noGrp="1"/>
          </p:cNvSpPr>
          <p:nvPr>
            <p:ph type="title"/>
          </p:nvPr>
        </p:nvSpPr>
        <p:spPr/>
        <p:txBody>
          <a:bodyPr/>
          <a:lstStyle/>
          <a:p>
            <a:r>
              <a:rPr lang="en-SG" b="1" dirty="0">
                <a:solidFill>
                  <a:srgbClr val="FFC000"/>
                </a:solidFill>
              </a:rPr>
              <a:t>Here are some examples of unfortunate or tragic situations in life:</a:t>
            </a:r>
            <a:endParaRPr lang="en-US" dirty="0">
              <a:solidFill>
                <a:srgbClr val="FFC000"/>
              </a:solidFill>
            </a:endParaRPr>
          </a:p>
        </p:txBody>
      </p:sp>
      <p:sp>
        <p:nvSpPr>
          <p:cNvPr id="3" name="Content Placeholder 2">
            <a:extLst>
              <a:ext uri="{FF2B5EF4-FFF2-40B4-BE49-F238E27FC236}">
                <a16:creationId xmlns:a16="http://schemas.microsoft.com/office/drawing/2014/main" id="{F3A7BC4C-962F-A31F-FF15-82952AA3B4A9}"/>
              </a:ext>
            </a:extLst>
          </p:cNvPr>
          <p:cNvSpPr>
            <a:spLocks noGrp="1"/>
          </p:cNvSpPr>
          <p:nvPr>
            <p:ph idx="1"/>
          </p:nvPr>
        </p:nvSpPr>
        <p:spPr/>
        <p:txBody>
          <a:bodyPr/>
          <a:lstStyle/>
          <a:p>
            <a:pPr marL="0" indent="0">
              <a:buNone/>
            </a:pPr>
            <a:r>
              <a:rPr lang="en-US" sz="3200" b="1" dirty="0"/>
              <a:t>a.</a:t>
            </a:r>
            <a:r>
              <a:rPr lang="en-US" sz="3200" dirty="0"/>
              <a:t> </a:t>
            </a:r>
            <a:r>
              <a:rPr lang="en-SG" sz="3200" dirty="0"/>
              <a:t>A driver accidentally caused a road accident that injured or killed someone due to tiredness or misjudgement.</a:t>
            </a:r>
            <a:endParaRPr lang="en-US" sz="3200" dirty="0"/>
          </a:p>
          <a:p>
            <a:pPr marL="0" indent="0">
              <a:buNone/>
            </a:pPr>
            <a:endParaRPr lang="en-US" sz="3200" dirty="0"/>
          </a:p>
          <a:p>
            <a:pPr marL="0" indent="0">
              <a:buNone/>
            </a:pPr>
            <a:r>
              <a:rPr lang="en-US" sz="3200" b="1" dirty="0"/>
              <a:t>b.</a:t>
            </a:r>
            <a:r>
              <a:rPr lang="en-US" sz="3200" dirty="0"/>
              <a:t> </a:t>
            </a:r>
            <a:r>
              <a:rPr lang="en-SG" sz="3200" dirty="0"/>
              <a:t>A worker unintentionally caused an accident due to equipment failure or misunderstanding of instructions.</a:t>
            </a:r>
            <a:endParaRPr lang="en-US" sz="3200" dirty="0"/>
          </a:p>
          <a:p>
            <a:pPr marL="0" indent="0">
              <a:buNone/>
            </a:pPr>
            <a:endParaRPr lang="en-US" dirty="0"/>
          </a:p>
        </p:txBody>
      </p:sp>
    </p:spTree>
    <p:extLst>
      <p:ext uri="{BB962C8B-B14F-4D97-AF65-F5344CB8AC3E}">
        <p14:creationId xmlns:p14="http://schemas.microsoft.com/office/powerpoint/2010/main" val="26985142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E7EC27-F986-4F44-1F77-D0F0DF4ED7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709C28-062A-8580-1759-9DC62661B915}"/>
              </a:ext>
            </a:extLst>
          </p:cNvPr>
          <p:cNvSpPr>
            <a:spLocks noGrp="1"/>
          </p:cNvSpPr>
          <p:nvPr>
            <p:ph type="title"/>
          </p:nvPr>
        </p:nvSpPr>
        <p:spPr/>
        <p:txBody>
          <a:bodyPr/>
          <a:lstStyle/>
          <a:p>
            <a:r>
              <a:rPr lang="en-SG" b="1" dirty="0"/>
              <a:t>Here are some examples of unfortunate or tragic situations in life:</a:t>
            </a:r>
            <a:endParaRPr lang="en-US" dirty="0"/>
          </a:p>
        </p:txBody>
      </p:sp>
      <p:sp>
        <p:nvSpPr>
          <p:cNvPr id="3" name="Content Placeholder 2">
            <a:extLst>
              <a:ext uri="{FF2B5EF4-FFF2-40B4-BE49-F238E27FC236}">
                <a16:creationId xmlns:a16="http://schemas.microsoft.com/office/drawing/2014/main" id="{35ECCC79-54ED-CEF6-B3F7-E61472A76373}"/>
              </a:ext>
            </a:extLst>
          </p:cNvPr>
          <p:cNvSpPr>
            <a:spLocks noGrp="1"/>
          </p:cNvSpPr>
          <p:nvPr>
            <p:ph idx="1"/>
          </p:nvPr>
        </p:nvSpPr>
        <p:spPr/>
        <p:txBody>
          <a:bodyPr/>
          <a:lstStyle/>
          <a:p>
            <a:pPr marL="0" indent="0">
              <a:buNone/>
            </a:pPr>
            <a:r>
              <a:rPr lang="en-US" sz="3200" b="1" dirty="0"/>
              <a:t>c.</a:t>
            </a:r>
            <a:r>
              <a:rPr lang="en-US" sz="3200" dirty="0"/>
              <a:t> </a:t>
            </a:r>
            <a:r>
              <a:rPr lang="en-SG" sz="3200" dirty="0"/>
              <a:t>A person accidentally and unintentionally caused injury or death when trying to stop a fight or protect someone.</a:t>
            </a:r>
            <a:endParaRPr lang="en-US" sz="3200" dirty="0"/>
          </a:p>
          <a:p>
            <a:pPr marL="0" indent="0">
              <a:buNone/>
            </a:pPr>
            <a:r>
              <a:rPr lang="en-US" sz="3200" dirty="0"/>
              <a:t> </a:t>
            </a:r>
          </a:p>
          <a:p>
            <a:pPr marL="0" indent="0">
              <a:buNone/>
            </a:pPr>
            <a:r>
              <a:rPr lang="en-US" sz="3200" b="1" dirty="0"/>
              <a:t>d.</a:t>
            </a:r>
            <a:r>
              <a:rPr lang="en-US" sz="3200" dirty="0"/>
              <a:t> </a:t>
            </a:r>
            <a:r>
              <a:rPr lang="en-SG" sz="3200" dirty="0"/>
              <a:t>(Which I think is the most common of all.) A person unintentionally caused harm or danger due to assumptions or ignorance.</a:t>
            </a:r>
            <a:endParaRPr lang="en-US" sz="3200" dirty="0"/>
          </a:p>
          <a:p>
            <a:pPr marL="0" indent="0">
              <a:buNone/>
            </a:pPr>
            <a:endParaRPr lang="en-US" dirty="0"/>
          </a:p>
        </p:txBody>
      </p:sp>
    </p:spTree>
    <p:extLst>
      <p:ext uri="{BB962C8B-B14F-4D97-AF65-F5344CB8AC3E}">
        <p14:creationId xmlns:p14="http://schemas.microsoft.com/office/powerpoint/2010/main" val="1667601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1F9A28-9659-AF1E-5C2A-42D6E7D736B3}"/>
              </a:ext>
            </a:extLst>
          </p:cNvPr>
          <p:cNvSpPr>
            <a:spLocks noGrp="1"/>
          </p:cNvSpPr>
          <p:nvPr>
            <p:ph type="title"/>
          </p:nvPr>
        </p:nvSpPr>
        <p:spPr/>
        <p:txBody>
          <a:bodyPr/>
          <a:lstStyle/>
          <a:p>
            <a:r>
              <a:rPr lang="en-US" b="1" dirty="0">
                <a:solidFill>
                  <a:srgbClr val="FFC000"/>
                </a:solidFill>
              </a:rPr>
              <a:t>For Personal Reflection: </a:t>
            </a:r>
            <a:br>
              <a:rPr lang="en-US" dirty="0"/>
            </a:br>
            <a:endParaRPr lang="en-US" dirty="0"/>
          </a:p>
        </p:txBody>
      </p:sp>
      <p:sp>
        <p:nvSpPr>
          <p:cNvPr id="3" name="Content Placeholder 2">
            <a:extLst>
              <a:ext uri="{FF2B5EF4-FFF2-40B4-BE49-F238E27FC236}">
                <a16:creationId xmlns:a16="http://schemas.microsoft.com/office/drawing/2014/main" id="{ECFB763A-DCED-A7F6-339F-9C46EBD8FBCB}"/>
              </a:ext>
            </a:extLst>
          </p:cNvPr>
          <p:cNvSpPr>
            <a:spLocks noGrp="1"/>
          </p:cNvSpPr>
          <p:nvPr>
            <p:ph idx="1"/>
          </p:nvPr>
        </p:nvSpPr>
        <p:spPr/>
        <p:txBody>
          <a:bodyPr/>
          <a:lstStyle/>
          <a:p>
            <a:r>
              <a:rPr lang="en-SG" sz="3200" dirty="0"/>
              <a:t>When have you been quick to judge someone without fully understanding their situation, and how can you show more mercy and compassion like God does in the cities of refuge?</a:t>
            </a:r>
            <a:endParaRPr lang="en-US" sz="3200" dirty="0"/>
          </a:p>
          <a:p>
            <a:endParaRPr lang="en-US" dirty="0"/>
          </a:p>
        </p:txBody>
      </p:sp>
    </p:spTree>
    <p:extLst>
      <p:ext uri="{BB962C8B-B14F-4D97-AF65-F5344CB8AC3E}">
        <p14:creationId xmlns:p14="http://schemas.microsoft.com/office/powerpoint/2010/main" val="36323432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DE5FC51-A359-7D83-DCA2-8960868D2713}"/>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sz="3200" b="1" kern="1200">
                <a:solidFill>
                  <a:schemeClr val="bg1"/>
                </a:solidFill>
                <a:latin typeface="+mj-lt"/>
                <a:ea typeface="+mj-ea"/>
                <a:cs typeface="+mj-cs"/>
              </a:rPr>
              <a:t>Joshua 20:7-9</a:t>
            </a:r>
            <a:endParaRPr lang="en-US" sz="3200" kern="1200">
              <a:solidFill>
                <a:schemeClr val="bg1"/>
              </a:solidFill>
              <a:latin typeface="+mj-lt"/>
              <a:ea typeface="+mj-ea"/>
              <a:cs typeface="+mj-cs"/>
            </a:endParaRPr>
          </a:p>
        </p:txBody>
      </p:sp>
      <p:pic>
        <p:nvPicPr>
          <p:cNvPr id="4" name="Content Placeholder 3">
            <a:extLst>
              <a:ext uri="{FF2B5EF4-FFF2-40B4-BE49-F238E27FC236}">
                <a16:creationId xmlns:a16="http://schemas.microsoft.com/office/drawing/2014/main" id="{ACD4B15A-19C4-F2C8-26B1-C3C82EFBAFDB}"/>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1184207" y="1396588"/>
            <a:ext cx="9706297" cy="5459796"/>
          </a:xfrm>
          <a:prstGeom prst="rect">
            <a:avLst/>
          </a:prstGeom>
          <a:noFill/>
        </p:spPr>
      </p:pic>
    </p:spTree>
    <p:extLst>
      <p:ext uri="{BB962C8B-B14F-4D97-AF65-F5344CB8AC3E}">
        <p14:creationId xmlns:p14="http://schemas.microsoft.com/office/powerpoint/2010/main" val="21736478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80916-4D3C-A4AA-74AA-C5C205C32BAB}"/>
              </a:ext>
            </a:extLst>
          </p:cNvPr>
          <p:cNvSpPr>
            <a:spLocks noGrp="1"/>
          </p:cNvSpPr>
          <p:nvPr>
            <p:ph type="title"/>
          </p:nvPr>
        </p:nvSpPr>
        <p:spPr/>
        <p:txBody>
          <a:bodyPr/>
          <a:lstStyle/>
          <a:p>
            <a:r>
              <a:rPr lang="en-SG" b="1" dirty="0"/>
              <a:t>Joshua 20:9</a:t>
            </a:r>
            <a:endParaRPr lang="en-US" dirty="0"/>
          </a:p>
        </p:txBody>
      </p:sp>
      <p:sp>
        <p:nvSpPr>
          <p:cNvPr id="3" name="Content Placeholder 2">
            <a:extLst>
              <a:ext uri="{FF2B5EF4-FFF2-40B4-BE49-F238E27FC236}">
                <a16:creationId xmlns:a16="http://schemas.microsoft.com/office/drawing/2014/main" id="{79ED98FF-4E2A-B42E-5958-5BAC5351F115}"/>
              </a:ext>
            </a:extLst>
          </p:cNvPr>
          <p:cNvSpPr>
            <a:spLocks noGrp="1"/>
          </p:cNvSpPr>
          <p:nvPr>
            <p:ph idx="1"/>
          </p:nvPr>
        </p:nvSpPr>
        <p:spPr/>
        <p:txBody>
          <a:bodyPr/>
          <a:lstStyle/>
          <a:p>
            <a:pPr marL="0" indent="0">
              <a:buNone/>
            </a:pPr>
            <a:r>
              <a:rPr lang="en-SG" sz="3200" baseline="30000" dirty="0"/>
              <a:t>9 </a:t>
            </a:r>
            <a:r>
              <a:rPr lang="en-SG" sz="3200" dirty="0"/>
              <a:t>Any of the Israelites or any foreigner residing among them who killed someone accidentally could flee to these designated cities and not be killed by the avenger of blood prior to standing trial before the assembly.</a:t>
            </a:r>
            <a:endParaRPr lang="en-US" sz="3200" dirty="0"/>
          </a:p>
          <a:p>
            <a:pPr marL="0" indent="0">
              <a:buNone/>
            </a:pPr>
            <a:endParaRPr lang="en-US" dirty="0"/>
          </a:p>
        </p:txBody>
      </p:sp>
    </p:spTree>
    <p:extLst>
      <p:ext uri="{BB962C8B-B14F-4D97-AF65-F5344CB8AC3E}">
        <p14:creationId xmlns:p14="http://schemas.microsoft.com/office/powerpoint/2010/main" val="24502756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31DDF-1F94-FEBB-B761-069DF94D1A98}"/>
              </a:ext>
            </a:extLst>
          </p:cNvPr>
          <p:cNvSpPr>
            <a:spLocks noGrp="1"/>
          </p:cNvSpPr>
          <p:nvPr>
            <p:ph type="title"/>
          </p:nvPr>
        </p:nvSpPr>
        <p:spPr/>
        <p:txBody>
          <a:bodyPr/>
          <a:lstStyle/>
          <a:p>
            <a:r>
              <a:rPr lang="en-SG" dirty="0">
                <a:solidFill>
                  <a:srgbClr val="FFC000"/>
                </a:solidFill>
              </a:rPr>
              <a:t>What can we learn from </a:t>
            </a:r>
            <a:r>
              <a:rPr lang="en-SG" b="1" dirty="0">
                <a:solidFill>
                  <a:srgbClr val="FFC000"/>
                </a:solidFill>
              </a:rPr>
              <a:t>Joshua 20:7-9</a:t>
            </a:r>
            <a:r>
              <a:rPr lang="en-SG" dirty="0">
                <a:solidFill>
                  <a:srgbClr val="FFC000"/>
                </a:solidFill>
              </a:rPr>
              <a:t> today?</a:t>
            </a:r>
            <a:endParaRPr lang="en-US" dirty="0">
              <a:solidFill>
                <a:srgbClr val="FFC000"/>
              </a:solidFill>
            </a:endParaRPr>
          </a:p>
        </p:txBody>
      </p:sp>
      <p:sp>
        <p:nvSpPr>
          <p:cNvPr id="3" name="Content Placeholder 2">
            <a:extLst>
              <a:ext uri="{FF2B5EF4-FFF2-40B4-BE49-F238E27FC236}">
                <a16:creationId xmlns:a16="http://schemas.microsoft.com/office/drawing/2014/main" id="{A930D5B2-DC65-4441-6A10-F324BE60345A}"/>
              </a:ext>
            </a:extLst>
          </p:cNvPr>
          <p:cNvSpPr>
            <a:spLocks noGrp="1"/>
          </p:cNvSpPr>
          <p:nvPr>
            <p:ph idx="1"/>
          </p:nvPr>
        </p:nvSpPr>
        <p:spPr/>
        <p:txBody>
          <a:bodyPr/>
          <a:lstStyle/>
          <a:p>
            <a:pPr marL="0" indent="0">
              <a:buNone/>
            </a:pPr>
            <a:r>
              <a:rPr lang="en-SG" sz="3200" dirty="0"/>
              <a:t>(1) The church is to be a visible and accessible place of refuge for people who are wounded, burdened, and in need of God’s grace. </a:t>
            </a:r>
            <a:endParaRPr lang="en-US" sz="3200" dirty="0"/>
          </a:p>
          <a:p>
            <a:pPr marL="0" indent="0">
              <a:buNone/>
            </a:pPr>
            <a:endParaRPr lang="en-US" sz="3200" dirty="0"/>
          </a:p>
          <a:p>
            <a:pPr marL="0" indent="0">
              <a:buNone/>
            </a:pPr>
            <a:r>
              <a:rPr lang="en-SG" sz="3200" dirty="0"/>
              <a:t>(2) We as the church (the Body of Christ) are to be living “cities of refuge” wherever God has placed us (e.g. in our homes, workplaces, neighbourhoods, and communities). </a:t>
            </a:r>
            <a:endParaRPr lang="en-US" sz="3200" dirty="0"/>
          </a:p>
          <a:p>
            <a:pPr marL="0" indent="0">
              <a:buNone/>
            </a:pPr>
            <a:endParaRPr lang="en-US" dirty="0"/>
          </a:p>
        </p:txBody>
      </p:sp>
    </p:spTree>
    <p:extLst>
      <p:ext uri="{BB962C8B-B14F-4D97-AF65-F5344CB8AC3E}">
        <p14:creationId xmlns:p14="http://schemas.microsoft.com/office/powerpoint/2010/main" val="16704956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AEDD8E-23CC-70DF-38BF-76B7D7C362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0E7B1C-8141-3DA1-B1A9-FFA36594CAF0}"/>
              </a:ext>
            </a:extLst>
          </p:cNvPr>
          <p:cNvSpPr>
            <a:spLocks noGrp="1"/>
          </p:cNvSpPr>
          <p:nvPr>
            <p:ph type="title"/>
          </p:nvPr>
        </p:nvSpPr>
        <p:spPr/>
        <p:txBody>
          <a:bodyPr/>
          <a:lstStyle/>
          <a:p>
            <a:r>
              <a:rPr lang="en-SG" dirty="0">
                <a:solidFill>
                  <a:srgbClr val="FFC000"/>
                </a:solidFill>
              </a:rPr>
              <a:t>What can we learn from </a:t>
            </a:r>
            <a:r>
              <a:rPr lang="en-SG" b="1" dirty="0">
                <a:solidFill>
                  <a:srgbClr val="FFC000"/>
                </a:solidFill>
              </a:rPr>
              <a:t>Joshua 20:7-9</a:t>
            </a:r>
            <a:r>
              <a:rPr lang="en-SG" dirty="0">
                <a:solidFill>
                  <a:srgbClr val="FFC000"/>
                </a:solidFill>
              </a:rPr>
              <a:t> today?</a:t>
            </a:r>
            <a:endParaRPr lang="en-US" dirty="0">
              <a:solidFill>
                <a:srgbClr val="FFC000"/>
              </a:solidFill>
            </a:endParaRPr>
          </a:p>
        </p:txBody>
      </p:sp>
      <p:sp>
        <p:nvSpPr>
          <p:cNvPr id="3" name="Content Placeholder 2">
            <a:extLst>
              <a:ext uri="{FF2B5EF4-FFF2-40B4-BE49-F238E27FC236}">
                <a16:creationId xmlns:a16="http://schemas.microsoft.com/office/drawing/2014/main" id="{DC81DEE5-1F3A-E842-6860-895A02CE3612}"/>
              </a:ext>
            </a:extLst>
          </p:cNvPr>
          <p:cNvSpPr>
            <a:spLocks noGrp="1"/>
          </p:cNvSpPr>
          <p:nvPr>
            <p:ph idx="1"/>
          </p:nvPr>
        </p:nvSpPr>
        <p:spPr/>
        <p:txBody>
          <a:bodyPr/>
          <a:lstStyle/>
          <a:p>
            <a:pPr marL="0" indent="0">
              <a:buNone/>
            </a:pPr>
            <a:r>
              <a:rPr lang="en-SG" sz="3200" dirty="0"/>
              <a:t>(3) </a:t>
            </a:r>
            <a:r>
              <a:rPr lang="en-US" sz="3200" dirty="0"/>
              <a:t>Just as all the cities of refuge were extended to everyone, including foreigners residing among the Israelites, the church is not an exclusive place for a certain group of people only, but is open to all people regardless of background or status.</a:t>
            </a:r>
          </a:p>
          <a:p>
            <a:pPr marL="0" indent="0">
              <a:buNone/>
            </a:pPr>
            <a:r>
              <a:rPr lang="en-SG" sz="3200" dirty="0"/>
              <a:t> </a:t>
            </a:r>
            <a:endParaRPr lang="en-US" sz="3200" dirty="0"/>
          </a:p>
          <a:p>
            <a:pPr marL="0" indent="0">
              <a:buNone/>
            </a:pPr>
            <a:endParaRPr lang="en-US" dirty="0"/>
          </a:p>
        </p:txBody>
      </p:sp>
    </p:spTree>
    <p:extLst>
      <p:ext uri="{BB962C8B-B14F-4D97-AF65-F5344CB8AC3E}">
        <p14:creationId xmlns:p14="http://schemas.microsoft.com/office/powerpoint/2010/main" val="1399368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E64A56-4AE5-1D9E-E413-4D297598B1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1B33B5-A15A-A190-D299-9C7112A6D53B}"/>
              </a:ext>
            </a:extLst>
          </p:cNvPr>
          <p:cNvSpPr>
            <a:spLocks noGrp="1"/>
          </p:cNvSpPr>
          <p:nvPr>
            <p:ph type="title"/>
          </p:nvPr>
        </p:nvSpPr>
        <p:spPr/>
        <p:txBody>
          <a:bodyPr/>
          <a:lstStyle/>
          <a:p>
            <a:r>
              <a:rPr lang="en-US" b="1" dirty="0">
                <a:solidFill>
                  <a:srgbClr val="FFC000"/>
                </a:solidFill>
              </a:rPr>
              <a:t>For Personal Reflection: </a:t>
            </a:r>
            <a:br>
              <a:rPr lang="en-US" dirty="0"/>
            </a:br>
            <a:endParaRPr lang="en-US" dirty="0"/>
          </a:p>
        </p:txBody>
      </p:sp>
      <p:sp>
        <p:nvSpPr>
          <p:cNvPr id="3" name="Content Placeholder 2">
            <a:extLst>
              <a:ext uri="{FF2B5EF4-FFF2-40B4-BE49-F238E27FC236}">
                <a16:creationId xmlns:a16="http://schemas.microsoft.com/office/drawing/2014/main" id="{19232CE1-1F2E-68CF-E648-18318A6F34A0}"/>
              </a:ext>
            </a:extLst>
          </p:cNvPr>
          <p:cNvSpPr>
            <a:spLocks noGrp="1"/>
          </p:cNvSpPr>
          <p:nvPr>
            <p:ph idx="1"/>
          </p:nvPr>
        </p:nvSpPr>
        <p:spPr/>
        <p:txBody>
          <a:bodyPr/>
          <a:lstStyle/>
          <a:p>
            <a:r>
              <a:rPr lang="en-SG" sz="3200" dirty="0"/>
              <a:t>In what ways can I personally become a “place of refuge” for someone who is hurting or in need this week?</a:t>
            </a:r>
            <a:endParaRPr lang="en-US" sz="3200" dirty="0"/>
          </a:p>
          <a:p>
            <a:endParaRPr lang="en-US" dirty="0"/>
          </a:p>
        </p:txBody>
      </p:sp>
    </p:spTree>
    <p:extLst>
      <p:ext uri="{BB962C8B-B14F-4D97-AF65-F5344CB8AC3E}">
        <p14:creationId xmlns:p14="http://schemas.microsoft.com/office/powerpoint/2010/main" val="5409717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DA73EB-B7CA-732F-2AA3-8D48C1829F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12BDB7-7A64-C7EB-114C-203CD967178A}"/>
              </a:ext>
            </a:extLst>
          </p:cNvPr>
          <p:cNvSpPr>
            <a:spLocks noGrp="1"/>
          </p:cNvSpPr>
          <p:nvPr>
            <p:ph type="ctrTitle"/>
          </p:nvPr>
        </p:nvSpPr>
        <p:spPr/>
        <p:txBody>
          <a:bodyPr>
            <a:normAutofit/>
          </a:bodyPr>
          <a:lstStyle/>
          <a:p>
            <a:r>
              <a:rPr lang="en-SG" sz="7200" b="1" dirty="0">
                <a:solidFill>
                  <a:srgbClr val="FFC000"/>
                </a:solidFill>
              </a:rPr>
              <a:t>God’s Mercy and Justice </a:t>
            </a:r>
            <a:endParaRPr lang="en-US" sz="7200" b="1" dirty="0">
              <a:solidFill>
                <a:srgbClr val="FFC000"/>
              </a:solidFill>
            </a:endParaRPr>
          </a:p>
        </p:txBody>
      </p:sp>
      <p:sp>
        <p:nvSpPr>
          <p:cNvPr id="3" name="Subtitle 2">
            <a:extLst>
              <a:ext uri="{FF2B5EF4-FFF2-40B4-BE49-F238E27FC236}">
                <a16:creationId xmlns:a16="http://schemas.microsoft.com/office/drawing/2014/main" id="{AE258EA8-52FE-60B6-509E-6DAF5D2575F6}"/>
              </a:ext>
            </a:extLst>
          </p:cNvPr>
          <p:cNvSpPr>
            <a:spLocks noGrp="1"/>
          </p:cNvSpPr>
          <p:nvPr>
            <p:ph type="subTitle" idx="1"/>
          </p:nvPr>
        </p:nvSpPr>
        <p:spPr/>
        <p:txBody>
          <a:bodyPr>
            <a:normAutofit/>
          </a:bodyPr>
          <a:lstStyle/>
          <a:p>
            <a:r>
              <a:rPr lang="en-SG" sz="6600" b="1" dirty="0"/>
              <a:t>Joshua 20:1-9</a:t>
            </a:r>
            <a:endParaRPr lang="en-US" sz="6600" dirty="0"/>
          </a:p>
        </p:txBody>
      </p:sp>
    </p:spTree>
    <p:extLst>
      <p:ext uri="{BB962C8B-B14F-4D97-AF65-F5344CB8AC3E}">
        <p14:creationId xmlns:p14="http://schemas.microsoft.com/office/powerpoint/2010/main" val="200733334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538D9D"/>
      </a:hlink>
      <a:folHlink>
        <a:srgbClr val="A5738E"/>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3A418E6B-C5F0-4B95-8D77-61E3EF3B5DF5}"/>
    </a:ext>
  </a:extLst>
</a:theme>
</file>

<file path=docProps/app.xml><?xml version="1.0" encoding="utf-8"?>
<Properties xmlns="http://schemas.openxmlformats.org/officeDocument/2006/extended-properties" xmlns:vt="http://schemas.openxmlformats.org/officeDocument/2006/docPropsVTypes">
  <Template>Office Theme</Template>
  <TotalTime>32</TotalTime>
  <Words>1434</Words>
  <Application>Microsoft Office PowerPoint</Application>
  <PresentationFormat>Widescreen</PresentationFormat>
  <Paragraphs>61</Paragraphs>
  <Slides>25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Aptos</vt:lpstr>
      <vt:lpstr>Aptos Display</vt:lpstr>
      <vt:lpstr>Arial</vt:lpstr>
      <vt:lpstr>Office Theme</vt:lpstr>
      <vt:lpstr>God’s Mercy and Justice </vt:lpstr>
      <vt:lpstr>Joshua 20:1-9 </vt:lpstr>
      <vt:lpstr>Joshua 20:1-9 </vt:lpstr>
      <vt:lpstr>Joshua 20:1-9 </vt:lpstr>
      <vt:lpstr>Joshua 20:1-9 </vt:lpstr>
      <vt:lpstr>Genesis 15:16</vt:lpstr>
      <vt:lpstr>Wiersbe Bible Commentary OT (P.400) </vt:lpstr>
      <vt:lpstr>Deuteronomy 18:9-12</vt:lpstr>
      <vt:lpstr>Deuteronomy 20:16-18 </vt:lpstr>
      <vt:lpstr>New Bible Commentary (P.236) </vt:lpstr>
      <vt:lpstr>Genesis 6:5</vt:lpstr>
      <vt:lpstr>Genesis 18:20-21</vt:lpstr>
      <vt:lpstr>Wiersbe Bible Commentary OT (P.77) </vt:lpstr>
      <vt:lpstr>Joshua 20:1-4</vt:lpstr>
      <vt:lpstr>Wiersbe Bible Commentary OT (P.415) </vt:lpstr>
      <vt:lpstr>Joshua 20:5-6</vt:lpstr>
      <vt:lpstr>Here are some examples of unfortunate or tragic situations in life:</vt:lpstr>
      <vt:lpstr>Here are some examples of unfortunate or tragic situations in life:</vt:lpstr>
      <vt:lpstr>For Personal Reflection:  </vt:lpstr>
      <vt:lpstr>Joshua 20:7-9</vt:lpstr>
      <vt:lpstr>Joshua 20:9</vt:lpstr>
      <vt:lpstr>What can we learn from Joshua 20:7-9 today?</vt:lpstr>
      <vt:lpstr>What can we learn from Joshua 20:7-9 today?</vt:lpstr>
      <vt:lpstr>For Personal Reflection:  </vt:lpstr>
      <vt:lpstr>God’s Mercy and Justice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Joshua Loo</dc:creator>
  <cp:lastModifiedBy>Joshua Loo</cp:lastModifiedBy>
  <cp:revision>13</cp:revision>
  <dcterms:created xsi:type="dcterms:W3CDTF">2026-05-30T23:06:57Z</dcterms:created>
  <dcterms:modified xsi:type="dcterms:W3CDTF">2026-05-30T23:40:59Z</dcterms:modified>
</cp:coreProperties>
</file>