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71" r:id="rId3"/>
    <p:sldId id="270" r:id="rId4"/>
    <p:sldId id="274" r:id="rId5"/>
    <p:sldId id="275" r:id="rId6"/>
    <p:sldId id="276" r:id="rId7"/>
    <p:sldId id="277" r:id="rId8"/>
    <p:sldId id="280" r:id="rId9"/>
    <p:sldId id="281" r:id="rId10"/>
    <p:sldId id="321" r:id="rId11"/>
    <p:sldId id="283" r:id="rId12"/>
    <p:sldId id="285" r:id="rId13"/>
    <p:sldId id="287" r:id="rId14"/>
    <p:sldId id="293" r:id="rId15"/>
    <p:sldId id="297" r:id="rId16"/>
    <p:sldId id="312" r:id="rId17"/>
    <p:sldId id="313" r:id="rId18"/>
    <p:sldId id="323" r:id="rId19"/>
    <p:sldId id="32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266DAF1-84A6-D842-98B7-C144CE501216}">
          <p14:sldIdLst>
            <p14:sldId id="256"/>
            <p14:sldId id="271"/>
            <p14:sldId id="270"/>
            <p14:sldId id="274"/>
            <p14:sldId id="275"/>
            <p14:sldId id="276"/>
            <p14:sldId id="277"/>
            <p14:sldId id="280"/>
            <p14:sldId id="281"/>
            <p14:sldId id="321"/>
            <p14:sldId id="283"/>
            <p14:sldId id="285"/>
            <p14:sldId id="287"/>
            <p14:sldId id="293"/>
            <p14:sldId id="297"/>
            <p14:sldId id="312"/>
            <p14:sldId id="313"/>
            <p14:sldId id="323"/>
            <p14:sldId id="32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07"/>
    <p:restoredTop sz="94631"/>
  </p:normalViewPr>
  <p:slideViewPr>
    <p:cSldViewPr>
      <p:cViewPr varScale="1">
        <p:scale>
          <a:sx n="101" d="100"/>
          <a:sy n="101" d="100"/>
        </p:scale>
        <p:origin x="1648"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DB1D0D-D607-AE45-8907-408DCCC6A35D}" type="datetimeFigureOut">
              <a:rPr lang="en-GB" smtClean="0"/>
              <a:t>04/04/2026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18AF35-B7ED-D844-AF57-AD4377536ABD}" type="slidenum">
              <a:rPr lang="en-GB" smtClean="0"/>
              <a:t>‹#›</a:t>
            </a:fld>
            <a:endParaRPr lang="en-GB"/>
          </a:p>
        </p:txBody>
      </p:sp>
    </p:spTree>
    <p:extLst>
      <p:ext uri="{BB962C8B-B14F-4D97-AF65-F5344CB8AC3E}">
        <p14:creationId xmlns:p14="http://schemas.microsoft.com/office/powerpoint/2010/main" val="2905068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9833" name="Rectangle 41"/>
          <p:cNvSpPr>
            <a:spLocks noGrp="1" noChangeArrowheads="1"/>
          </p:cNvSpPr>
          <p:nvPr>
            <p:ph type="ctrTitle"/>
          </p:nvPr>
        </p:nvSpPr>
        <p:spPr>
          <a:xfrm>
            <a:off x="1784350" y="2363788"/>
            <a:ext cx="7378700" cy="1143000"/>
          </a:xfrm>
        </p:spPr>
        <p:txBody>
          <a:bodyPr anchor="b"/>
          <a:lstStyle>
            <a:lvl1pPr>
              <a:defRPr sz="4200"/>
            </a:lvl1pPr>
          </a:lstStyle>
          <a:p>
            <a:pPr lvl="0"/>
            <a:r>
              <a:rPr lang="en-US" altLang="en-US" noProof="0"/>
              <a:t>Click to edit Master title style</a:t>
            </a:r>
          </a:p>
        </p:txBody>
      </p:sp>
      <p:sp>
        <p:nvSpPr>
          <p:cNvPr id="289834" name="Rectangle 42"/>
          <p:cNvSpPr>
            <a:spLocks noGrp="1" noChangeArrowheads="1"/>
          </p:cNvSpPr>
          <p:nvPr>
            <p:ph type="subTitle" idx="1"/>
          </p:nvPr>
        </p:nvSpPr>
        <p:spPr>
          <a:xfrm>
            <a:off x="1782763" y="3363913"/>
            <a:ext cx="7361237" cy="817562"/>
          </a:xfrm>
          <a:effectLst>
            <a:outerShdw dist="35921" dir="2700000" algn="ctr" rotWithShape="0">
              <a:schemeClr val="bg2">
                <a:alpha val="50000"/>
              </a:schemeClr>
            </a:outerShdw>
          </a:effectLst>
        </p:spPr>
        <p:txBody>
          <a:bodyPr/>
          <a:lstStyle>
            <a:lvl1pPr marL="0" indent="0">
              <a:buFont typeface="Wingdings" pitchFamily="2" charset="2"/>
              <a:buNone/>
              <a:defRPr sz="3600"/>
            </a:lvl1pPr>
          </a:lstStyle>
          <a:p>
            <a:pPr lvl="0"/>
            <a:r>
              <a:rPr lang="en-US" altLang="en-US" noProof="0"/>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65100"/>
            <a:ext cx="8010525" cy="1257300"/>
          </a:xfrm>
        </p:spPr>
        <p:txBody>
          <a:bodyPr/>
          <a:lstStyle/>
          <a:p>
            <a:r>
              <a:rPr lang="en-US"/>
              <a:t>Click to edit Master title style</a:t>
            </a:r>
          </a:p>
        </p:txBody>
      </p:sp>
      <p:sp>
        <p:nvSpPr>
          <p:cNvPr id="3" name="Content Placeholder 2"/>
          <p:cNvSpPr>
            <a:spLocks noGrp="1"/>
          </p:cNvSpPr>
          <p:nvPr>
            <p:ph idx="1"/>
          </p:nvPr>
        </p:nvSpPr>
        <p:spPr>
          <a:xfrm>
            <a:off x="304800" y="1438442"/>
            <a:ext cx="8010525" cy="5130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241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540627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6325" y="1422400"/>
            <a:ext cx="3929063"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57788" y="1422400"/>
            <a:ext cx="3929062"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4356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2816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4613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459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8085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58590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8048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5013" y="152400"/>
            <a:ext cx="2001837"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76325" y="152400"/>
            <a:ext cx="5856288"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3522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screen">
            <a:extLst>
              <a:ext uri="{BEBA8EAE-BF5A-486C-A8C5-ECC9F3942E4B}">
                <a14:imgProps xmlns:a14="http://schemas.microsoft.com/office/drawing/2010/main">
                  <a14:imgLayer r:embed="rId14">
                    <a14:imgEffect>
                      <a14:brightnessContrast bright="-75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2" descr="Easter Sunday Morning - 10 Things We Should Know That Happened">
            <a:extLst>
              <a:ext uri="{FF2B5EF4-FFF2-40B4-BE49-F238E27FC236}">
                <a16:creationId xmlns:a16="http://schemas.microsoft.com/office/drawing/2014/main" id="{B8847DFD-D13A-5ADC-CCC0-EBFD38F00391}"/>
              </a:ext>
            </a:extLst>
          </p:cNvPr>
          <p:cNvPicPr>
            <a:picLocks noChangeAspect="1" noChangeArrowheads="1"/>
          </p:cNvPicPr>
          <p:nvPr userDrawn="1"/>
        </p:nvPicPr>
        <p:blipFill>
          <a:blip r:embed="rId15">
            <a:extLst>
              <a:ext uri="{BEBA8EAE-BF5A-486C-A8C5-ECC9F3942E4B}">
                <a14:imgProps xmlns:a14="http://schemas.microsoft.com/office/drawing/2010/main">
                  <a14:imgLayer r:embed="rId16">
                    <a14:imgEffect>
                      <a14:brightnessContrast bright="-60000"/>
                    </a14:imgEffect>
                  </a14:imgLayer>
                </a14:imgProps>
              </a:ext>
              <a:ext uri="{28A0092B-C50C-407E-A947-70E740481C1C}">
                <a14:useLocalDpi xmlns:a14="http://schemas.microsoft.com/office/drawing/2010/main"/>
              </a:ext>
            </a:extLst>
          </a:blip>
          <a:srcRect/>
          <a:stretch>
            <a:fillRect/>
          </a:stretch>
        </p:blipFill>
        <p:spPr bwMode="auto">
          <a:xfrm>
            <a:off x="0" y="0"/>
            <a:ext cx="9144000" cy="47815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3B6740D2-818D-50CF-3B41-BEA0083C17B5}"/>
              </a:ext>
            </a:extLst>
          </p:cNvPr>
          <p:cNvSpPr/>
          <p:nvPr userDrawn="1"/>
        </p:nvSpPr>
        <p:spPr bwMode="auto">
          <a:xfrm>
            <a:off x="57150" y="304800"/>
            <a:ext cx="968953" cy="2057400"/>
          </a:xfrm>
          <a:prstGeom prst="rect">
            <a:avLst/>
          </a:prstGeom>
          <a:solidFill>
            <a:schemeClr val="bg2"/>
          </a:solidFill>
          <a:ln w="12700" cap="sq" cmpd="sng" algn="ctr">
            <a:solidFill>
              <a:schemeClr val="bg2"/>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Verdana" pitchFamily="34" charset="0"/>
            </a:endParaRPr>
          </a:p>
        </p:txBody>
      </p:sp>
      <p:sp>
        <p:nvSpPr>
          <p:cNvPr id="288809" name="Rectangle 41"/>
          <p:cNvSpPr>
            <a:spLocks noGrp="1" noChangeArrowheads="1"/>
          </p:cNvSpPr>
          <p:nvPr>
            <p:ph type="title"/>
          </p:nvPr>
        </p:nvSpPr>
        <p:spPr bwMode="auto">
          <a:xfrm>
            <a:off x="1076325" y="152400"/>
            <a:ext cx="8010525" cy="125730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88810" name="Rectangle 42"/>
          <p:cNvSpPr>
            <a:spLocks noGrp="1" noChangeArrowheads="1"/>
          </p:cNvSpPr>
          <p:nvPr>
            <p:ph type="body" idx="1"/>
          </p:nvPr>
        </p:nvSpPr>
        <p:spPr bwMode="auto">
          <a:xfrm>
            <a:off x="1076325" y="1422400"/>
            <a:ext cx="8010525" cy="5130800"/>
          </a:xfrm>
          <a:prstGeom prst="rect">
            <a:avLst/>
          </a:prstGeom>
          <a:noFill/>
          <a:ln>
            <a:noFill/>
          </a:ln>
          <a:effectLst>
            <a:outerShdw dist="28398" dir="3806097"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lr>
          <a:schemeClr val="accent2"/>
        </a:buClr>
        <a:buSzPct val="75000"/>
        <a:buFont typeface="Wingdings" pitchFamily="2" charset="2"/>
        <a:buChar char="l"/>
        <a:defRPr sz="3200">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2"/>
        </a:buClr>
        <a:buSzPct val="75000"/>
        <a:buFont typeface="Wingdings" pitchFamily="2" charset="2"/>
        <a:buChar char="l"/>
        <a:defRPr sz="2800">
          <a:solidFill>
            <a:schemeClr val="tx2"/>
          </a:solidFill>
          <a:latin typeface="+mn-lt"/>
        </a:defRPr>
      </a:lvl2pPr>
      <a:lvl3pPr marL="1143000" indent="-228600" algn="l" rtl="0" eaLnBrk="1" fontAlgn="base" hangingPunct="1">
        <a:spcBef>
          <a:spcPct val="20000"/>
        </a:spcBef>
        <a:spcAft>
          <a:spcPct val="0"/>
        </a:spcAft>
        <a:buClr>
          <a:schemeClr val="accent2"/>
        </a:buClr>
        <a:buSzPct val="75000"/>
        <a:buFont typeface="Wingdings" pitchFamily="2" charset="2"/>
        <a:buChar char="l"/>
        <a:defRPr sz="2400">
          <a:solidFill>
            <a:schemeClr val="tx2"/>
          </a:solidFill>
          <a:latin typeface="+mn-lt"/>
        </a:defRPr>
      </a:lvl3pPr>
      <a:lvl4pPr marL="16002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4pPr>
      <a:lvl5pPr marL="20574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5pPr>
      <a:lvl6pPr marL="25146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6pPr>
      <a:lvl7pPr marL="29718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7pPr>
      <a:lvl8pPr marL="34290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8pPr>
      <a:lvl9pPr marL="3886200" indent="-228600" algn="l" rtl="0" eaLnBrk="1" fontAlgn="base" hangingPunct="1">
        <a:spcBef>
          <a:spcPct val="20000"/>
        </a:spcBef>
        <a:spcAft>
          <a:spcPct val="0"/>
        </a:spcAft>
        <a:buClr>
          <a:schemeClr val="accent2"/>
        </a:buClr>
        <a:buSzPct val="75000"/>
        <a:buFont typeface="Wingdings" pitchFamily="2" charset="2"/>
        <a:buChar char="l"/>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goodreads.com/work/quotes/247323"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57250" y="5029200"/>
            <a:ext cx="7429500" cy="1524000"/>
          </a:xfrm>
        </p:spPr>
        <p:txBody>
          <a:bodyPr/>
          <a:lstStyle/>
          <a:p>
            <a:pPr algn="ctr"/>
            <a:r>
              <a:rPr lang="en-US" sz="3200" dirty="0"/>
              <a:t>Romans 6:1-14 </a:t>
            </a:r>
          </a:p>
          <a:p>
            <a:pPr algn="ctr"/>
            <a:r>
              <a:rPr lang="en-US" sz="3200" dirty="0"/>
              <a:t>“The Problem of Sin and its Solution”</a:t>
            </a:r>
          </a:p>
          <a:p>
            <a:pPr algn="ctr"/>
            <a:endParaRPr lang="en-US" sz="3200" dirty="0"/>
          </a:p>
        </p:txBody>
      </p:sp>
      <p:pic>
        <p:nvPicPr>
          <p:cNvPr id="9" name="Picture 2" descr="Easter Sunday Morning - 10 Things We Should Know That Happened">
            <a:extLst>
              <a:ext uri="{FF2B5EF4-FFF2-40B4-BE49-F238E27FC236}">
                <a16:creationId xmlns:a16="http://schemas.microsoft.com/office/drawing/2014/main" id="{E7661E99-8E0A-C35E-0DE0-2D08B78DF1D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478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27806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D6573-9C5C-8CE7-1141-33FF00A705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CB7065-4CA5-5177-6F18-B1ACA3BC460A}"/>
              </a:ext>
            </a:extLst>
          </p:cNvPr>
          <p:cNvSpPr>
            <a:spLocks noGrp="1"/>
          </p:cNvSpPr>
          <p:nvPr>
            <p:ph type="title"/>
          </p:nvPr>
        </p:nvSpPr>
        <p:spPr/>
        <p:txBody>
          <a:bodyPr/>
          <a:lstStyle/>
          <a:p>
            <a:r>
              <a:rPr lang="en-GB" dirty="0"/>
              <a:t>What is Sin?</a:t>
            </a:r>
          </a:p>
        </p:txBody>
      </p:sp>
      <p:sp>
        <p:nvSpPr>
          <p:cNvPr id="3" name="Content Placeholder 2">
            <a:extLst>
              <a:ext uri="{FF2B5EF4-FFF2-40B4-BE49-F238E27FC236}">
                <a16:creationId xmlns:a16="http://schemas.microsoft.com/office/drawing/2014/main" id="{CE26C878-EF6B-2374-213E-3694396FB7F8}"/>
              </a:ext>
            </a:extLst>
          </p:cNvPr>
          <p:cNvSpPr>
            <a:spLocks noGrp="1"/>
          </p:cNvSpPr>
          <p:nvPr>
            <p:ph idx="1"/>
          </p:nvPr>
        </p:nvSpPr>
        <p:spPr>
          <a:xfrm>
            <a:off x="304800" y="1438442"/>
            <a:ext cx="8458200" cy="5130800"/>
          </a:xfrm>
        </p:spPr>
        <p:txBody>
          <a:bodyPr lIns="90000">
            <a:normAutofit/>
          </a:bodyPr>
          <a:lstStyle/>
          <a:p>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Sin: </a:t>
            </a:r>
          </a:p>
          <a:p>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lvl="1"/>
            <a:r>
              <a:rPr lang="en-SG" dirty="0">
                <a:solidFill>
                  <a:schemeClr val="tx1"/>
                </a:solidFill>
                <a:latin typeface="Tahoma" panose="020B0604030504040204" pitchFamily="34" charset="0"/>
                <a:ea typeface="Tahoma" panose="020B0604030504040204" pitchFamily="34" charset="0"/>
                <a:cs typeface="Tahoma" panose="020B0604030504040204" pitchFamily="34" charset="0"/>
              </a:rPr>
              <a:t>Violating God’s law, rebelling against His will, or "missing the mark" of His holy standard.</a:t>
            </a:r>
          </a:p>
          <a:p>
            <a:endParaRPr lang="en-SG"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lvl="1"/>
            <a:r>
              <a:rPr lang="en-SG" dirty="0">
                <a:solidFill>
                  <a:schemeClr val="tx1"/>
                </a:solidFill>
                <a:latin typeface="Tahoma" panose="020B0604030504040204" pitchFamily="34" charset="0"/>
                <a:ea typeface="Tahoma" panose="020B0604030504040204" pitchFamily="34" charset="0"/>
                <a:cs typeface="Tahoma" panose="020B0604030504040204" pitchFamily="34" charset="0"/>
              </a:rPr>
              <a:t>Wrong actions, thoughts, and attitudes</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endPar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1"/>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Disruptive force to the peace we desire for, as it separates us from God. </a:t>
            </a:r>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23343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D078-472B-A6E3-B854-8AD2C44761FF}"/>
              </a:ext>
            </a:extLst>
          </p:cNvPr>
          <p:cNvSpPr>
            <a:spLocks noGrp="1"/>
          </p:cNvSpPr>
          <p:nvPr>
            <p:ph type="title"/>
          </p:nvPr>
        </p:nvSpPr>
        <p:spPr/>
        <p:txBody>
          <a:bodyPr/>
          <a:lstStyle/>
          <a:p>
            <a:r>
              <a:rPr lang="en-GB" dirty="0"/>
              <a:t>Romans 6:3-14</a:t>
            </a:r>
          </a:p>
        </p:txBody>
      </p:sp>
      <p:sp>
        <p:nvSpPr>
          <p:cNvPr id="3" name="Content Placeholder 2">
            <a:extLst>
              <a:ext uri="{FF2B5EF4-FFF2-40B4-BE49-F238E27FC236}">
                <a16:creationId xmlns:a16="http://schemas.microsoft.com/office/drawing/2014/main" id="{EBEF30FA-7F45-CDC1-7EFB-30FC2A46F0DB}"/>
              </a:ext>
            </a:extLst>
          </p:cNvPr>
          <p:cNvSpPr>
            <a:spLocks noGrp="1"/>
          </p:cNvSpPr>
          <p:nvPr>
            <p:ph idx="1"/>
          </p:nvPr>
        </p:nvSpPr>
        <p:spPr>
          <a:xfrm>
            <a:off x="304800" y="1438442"/>
            <a:ext cx="8458200" cy="5130800"/>
          </a:xfrm>
        </p:spPr>
        <p:txBody>
          <a:bodyPr/>
          <a:lstStyle/>
          <a:p>
            <a:pPr marL="0" indent="0">
              <a:buNone/>
            </a:pP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3 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Do you not know that all of us who have been baptized into Christ Jesus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were baptized into his death?</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4 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We were buried therefore with him by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baptism into death</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in order that, just as Christ was raised from the dead by the glory of the Father,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we too might walk in newness of life.</a:t>
            </a:r>
            <a:endParaRPr lang="en-GB"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15135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D46E1A-BC73-241D-C04F-65320EA466B0}"/>
              </a:ext>
            </a:extLst>
          </p:cNvPr>
          <p:cNvSpPr>
            <a:spLocks noGrp="1"/>
          </p:cNvSpPr>
          <p:nvPr>
            <p:ph idx="1"/>
          </p:nvPr>
        </p:nvSpPr>
        <p:spPr>
          <a:xfrm>
            <a:off x="304800" y="457200"/>
            <a:ext cx="8534400" cy="5130800"/>
          </a:xfrm>
        </p:spPr>
        <p:txBody>
          <a:bodyPr/>
          <a:lstStyle/>
          <a:p>
            <a:pPr marL="0" indent="0">
              <a:buNone/>
            </a:pP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5 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For if we have been united with him in a death like his, we shall certainly be united with him in a resurrection like his. </a:t>
            </a: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6 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We know that our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old self was crucified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with him in order that the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body of sin might be brought to nothing</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so that we would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no longer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be enslaved to sin. </a:t>
            </a:r>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16518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C9C651-4E8B-0CCE-9347-437044CD36CC}"/>
              </a:ext>
            </a:extLst>
          </p:cNvPr>
          <p:cNvSpPr>
            <a:spLocks noGrp="1"/>
          </p:cNvSpPr>
          <p:nvPr>
            <p:ph idx="1"/>
          </p:nvPr>
        </p:nvSpPr>
        <p:spPr>
          <a:xfrm>
            <a:off x="228600" y="685800"/>
            <a:ext cx="8382000" cy="5130800"/>
          </a:xfrm>
        </p:spPr>
        <p:txBody>
          <a:bodyPr/>
          <a:lstStyle/>
          <a:p>
            <a:pPr marL="0" indent="0">
              <a:buNone/>
            </a:pP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8 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Now if we have died with Christ, we believe that we will also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live with him</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9 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We know that Christ, being raised from the dead, will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never die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again; death no longer has dominion over him. </a:t>
            </a:r>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0026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3D786C-E3CB-6438-C1C7-00577BD24C82}"/>
              </a:ext>
            </a:extLst>
          </p:cNvPr>
          <p:cNvSpPr>
            <a:spLocks noGrp="1"/>
          </p:cNvSpPr>
          <p:nvPr>
            <p:ph idx="1"/>
          </p:nvPr>
        </p:nvSpPr>
        <p:spPr>
          <a:xfrm>
            <a:off x="152400" y="533400"/>
            <a:ext cx="8382000" cy="5130800"/>
          </a:xfrm>
        </p:spPr>
        <p:txBody>
          <a:bodyPr/>
          <a:lstStyle/>
          <a:p>
            <a:pPr algn="l">
              <a:buNone/>
            </a:pP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10 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For the death he died he died to sin, once for all, but the life he lives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he lives to God.</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11 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So you also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must</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consider yourselves dead to sin and alive to God in Christ Jesus. </a:t>
            </a: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12 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Let not sin therefore reign in your mortal body, to make you obey its passions. </a:t>
            </a:r>
          </a:p>
          <a:p>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57144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C46AEC-773B-A79F-7EB7-612B9229F8A9}"/>
              </a:ext>
            </a:extLst>
          </p:cNvPr>
          <p:cNvSpPr>
            <a:spLocks noGrp="1"/>
          </p:cNvSpPr>
          <p:nvPr>
            <p:ph idx="1"/>
          </p:nvPr>
        </p:nvSpPr>
        <p:spPr>
          <a:xfrm>
            <a:off x="304800" y="457200"/>
            <a:ext cx="8229600" cy="5130800"/>
          </a:xfrm>
        </p:spPr>
        <p:txBody>
          <a:bodyPr/>
          <a:lstStyle/>
          <a:p>
            <a:pPr marL="0" indent="0">
              <a:buNone/>
            </a:pP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13 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Do not present your members to sin as instruments for unrighteousness, but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present yourselves to God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as those who have been brought from death to life, and your members to God as instruments for righteousness. </a:t>
            </a: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14 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For sin will have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no dominion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over you, since you are not under law but under grace.</a:t>
            </a:r>
          </a:p>
          <a:p>
            <a:pPr marL="0" indent="0">
              <a:buNone/>
            </a:pPr>
            <a:endParaRPr lang="en-SG"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16760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5B89-18C3-E357-943F-C314BCCFE2E2}"/>
              </a:ext>
            </a:extLst>
          </p:cNvPr>
          <p:cNvSpPr>
            <a:spLocks noGrp="1"/>
          </p:cNvSpPr>
          <p:nvPr>
            <p:ph type="title"/>
          </p:nvPr>
        </p:nvSpPr>
        <p:spPr/>
        <p:txBody>
          <a:bodyPr/>
          <a:lstStyle/>
          <a:p>
            <a:r>
              <a:rPr lang="en-GB" dirty="0"/>
              <a:t>Context</a:t>
            </a:r>
          </a:p>
        </p:txBody>
      </p:sp>
      <p:sp>
        <p:nvSpPr>
          <p:cNvPr id="3" name="Content Placeholder 2">
            <a:extLst>
              <a:ext uri="{FF2B5EF4-FFF2-40B4-BE49-F238E27FC236}">
                <a16:creationId xmlns:a16="http://schemas.microsoft.com/office/drawing/2014/main" id="{A674F6BE-32B3-1B21-7C1F-717B3446F549}"/>
              </a:ext>
            </a:extLst>
          </p:cNvPr>
          <p:cNvSpPr>
            <a:spLocks noGrp="1"/>
          </p:cNvSpPr>
          <p:nvPr>
            <p:ph idx="1"/>
          </p:nvPr>
        </p:nvSpPr>
        <p:spPr/>
        <p:txBody>
          <a:bodyPr lIns="90000">
            <a:normAutofit/>
          </a:bodyPr>
          <a:lstStyle/>
          <a:p>
            <a:r>
              <a:rPr lang="en-GB" dirty="0">
                <a:latin typeface="Tahoma" panose="020B0604030504040204" pitchFamily="34" charset="0"/>
                <a:ea typeface="Tahoma" panose="020B0604030504040204" pitchFamily="34" charset="0"/>
                <a:cs typeface="Tahoma" panose="020B0604030504040204" pitchFamily="34" charset="0"/>
              </a:rPr>
              <a:t>In Romans 6, Paul was talking about three major things:</a:t>
            </a:r>
          </a:p>
          <a:p>
            <a:pPr lvl="1"/>
            <a:r>
              <a:rPr lang="en-GB" sz="3200" dirty="0">
                <a:latin typeface="Tahoma" panose="020B0604030504040204" pitchFamily="34" charset="0"/>
                <a:ea typeface="Tahoma" panose="020B0604030504040204" pitchFamily="34" charset="0"/>
                <a:cs typeface="Tahoma" panose="020B0604030504040204" pitchFamily="34" charset="0"/>
              </a:rPr>
              <a:t>Death to sin</a:t>
            </a:r>
          </a:p>
          <a:p>
            <a:pPr lvl="1"/>
            <a:r>
              <a:rPr lang="en-GB" sz="3200" dirty="0">
                <a:latin typeface="Tahoma" panose="020B0604030504040204" pitchFamily="34" charset="0"/>
                <a:ea typeface="Tahoma" panose="020B0604030504040204" pitchFamily="34" charset="0"/>
                <a:cs typeface="Tahoma" panose="020B0604030504040204" pitchFamily="34" charset="0"/>
              </a:rPr>
              <a:t>God’s offer of salvation</a:t>
            </a:r>
          </a:p>
          <a:p>
            <a:pPr lvl="1"/>
            <a:r>
              <a:rPr lang="en-GB" sz="3200" dirty="0">
                <a:latin typeface="Tahoma" panose="020B0604030504040204" pitchFamily="34" charset="0"/>
                <a:ea typeface="Tahoma" panose="020B0604030504040204" pitchFamily="34" charset="0"/>
                <a:cs typeface="Tahoma" panose="020B0604030504040204" pitchFamily="34" charset="0"/>
              </a:rPr>
              <a:t>Living the new life  </a:t>
            </a:r>
          </a:p>
        </p:txBody>
      </p:sp>
    </p:spTree>
    <p:extLst>
      <p:ext uri="{BB962C8B-B14F-4D97-AF65-F5344CB8AC3E}">
        <p14:creationId xmlns:p14="http://schemas.microsoft.com/office/powerpoint/2010/main" val="1753942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B925-201C-20CA-FB77-12ADD69B85D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9C017DA-BF21-BD51-3686-6DFB33DCF699}"/>
              </a:ext>
            </a:extLst>
          </p:cNvPr>
          <p:cNvSpPr>
            <a:spLocks noGrp="1"/>
          </p:cNvSpPr>
          <p:nvPr>
            <p:ph idx="1"/>
          </p:nvPr>
        </p:nvSpPr>
        <p:spPr/>
        <p:txBody>
          <a:bodyPr/>
          <a:lstStyle/>
          <a:p>
            <a:r>
              <a:rPr lang="en-GB" dirty="0">
                <a:latin typeface="Tahoma" panose="020B0604030504040204" pitchFamily="34" charset="0"/>
                <a:ea typeface="Tahoma" panose="020B0604030504040204" pitchFamily="34" charset="0"/>
                <a:cs typeface="Tahoma" panose="020B0604030504040204" pitchFamily="34" charset="0"/>
              </a:rPr>
              <a:t>In verse 3, Paul was saying that all who choose to believe in Jesus have been “</a:t>
            </a:r>
            <a:r>
              <a:rPr lang="en-GB" dirty="0">
                <a:solidFill>
                  <a:srgbClr val="FFFF00"/>
                </a:solidFill>
                <a:latin typeface="Tahoma" panose="020B0604030504040204" pitchFamily="34" charset="0"/>
                <a:ea typeface="Tahoma" panose="020B0604030504040204" pitchFamily="34" charset="0"/>
                <a:cs typeface="Tahoma" panose="020B0604030504040204" pitchFamily="34" charset="0"/>
              </a:rPr>
              <a:t>baptized” into Christ Jesus. </a:t>
            </a:r>
            <a:r>
              <a:rPr lang="en-GB" dirty="0">
                <a:latin typeface="Tahoma" panose="020B0604030504040204" pitchFamily="34" charset="0"/>
                <a:ea typeface="Tahoma" panose="020B0604030504040204" pitchFamily="34" charset="0"/>
                <a:cs typeface="Tahoma" panose="020B0604030504040204" pitchFamily="34" charset="0"/>
              </a:rPr>
              <a:t>And all who have been baptized into Christ Jesus </a:t>
            </a:r>
            <a:r>
              <a:rPr lang="en-GB" dirty="0">
                <a:solidFill>
                  <a:srgbClr val="FFFF00"/>
                </a:solidFill>
                <a:latin typeface="Tahoma" panose="020B0604030504040204" pitchFamily="34" charset="0"/>
                <a:ea typeface="Tahoma" panose="020B0604030504040204" pitchFamily="34" charset="0"/>
                <a:cs typeface="Tahoma" panose="020B0604030504040204" pitchFamily="34" charset="0"/>
              </a:rPr>
              <a:t>have also been baptized into His death.</a:t>
            </a:r>
          </a:p>
        </p:txBody>
      </p:sp>
    </p:spTree>
    <p:extLst>
      <p:ext uri="{BB962C8B-B14F-4D97-AF65-F5344CB8AC3E}">
        <p14:creationId xmlns:p14="http://schemas.microsoft.com/office/powerpoint/2010/main" val="3533738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D1236-53E2-093B-29D7-AAC5A257E44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E0F1790-C776-EC8B-B577-400E7334C8E9}"/>
              </a:ext>
            </a:extLst>
          </p:cNvPr>
          <p:cNvSpPr>
            <a:spLocks noGrp="1"/>
          </p:cNvSpPr>
          <p:nvPr>
            <p:ph idx="1"/>
          </p:nvPr>
        </p:nvSpPr>
        <p:spPr>
          <a:xfrm>
            <a:off x="304800" y="1438442"/>
            <a:ext cx="8229600" cy="5130800"/>
          </a:xfrm>
        </p:spPr>
        <p:txBody>
          <a:bodyPr/>
          <a:lstStyle/>
          <a:p>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Giving our life in Jesus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means to </a:t>
            </a: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believe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that: </a:t>
            </a:r>
          </a:p>
          <a:p>
            <a:pPr lvl="1"/>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Jesus came into our world to solve the problem of sin and evil</a:t>
            </a:r>
          </a:p>
          <a:p>
            <a:pPr lvl="1"/>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Jesus died on the Cross to pay for our sins </a:t>
            </a:r>
          </a:p>
          <a:p>
            <a:pPr lvl="1"/>
            <a:r>
              <a:rPr lang="en-SG" dirty="0">
                <a:solidFill>
                  <a:schemeClr val="tx1"/>
                </a:solidFill>
                <a:latin typeface="Tahoma" panose="020B0604030504040204" pitchFamily="34" charset="0"/>
                <a:ea typeface="Tahoma" panose="020B0604030504040204" pitchFamily="34" charset="0"/>
                <a:cs typeface="Tahoma" panose="020B0604030504040204" pitchFamily="34" charset="0"/>
              </a:rPr>
              <a:t>Jesus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was resurrected on the 3</a:t>
            </a:r>
            <a:r>
              <a:rPr lang="en-SG" b="0"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rd</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day, to grant to us the new life that conquered sin.    </a:t>
            </a:r>
            <a:endParaRPr lang="en-GB" dirty="0"/>
          </a:p>
          <a:p>
            <a:endParaRPr lang="en-GB" dirty="0"/>
          </a:p>
        </p:txBody>
      </p:sp>
    </p:spTree>
    <p:extLst>
      <p:ext uri="{BB962C8B-B14F-4D97-AF65-F5344CB8AC3E}">
        <p14:creationId xmlns:p14="http://schemas.microsoft.com/office/powerpoint/2010/main" val="4196292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3C6E60-A2FC-CA04-680D-8C55F2E835AD}"/>
              </a:ext>
            </a:extLst>
          </p:cNvPr>
          <p:cNvSpPr>
            <a:spLocks noGrp="1"/>
          </p:cNvSpPr>
          <p:nvPr>
            <p:ph idx="1"/>
          </p:nvPr>
        </p:nvSpPr>
        <p:spPr>
          <a:xfrm>
            <a:off x="304800" y="457200"/>
            <a:ext cx="8010525" cy="5130800"/>
          </a:xfrm>
        </p:spPr>
        <p:txBody>
          <a:bodyPr/>
          <a:lstStyle/>
          <a:p>
            <a:endParaRPr lang="en-GB" sz="2800" dirty="0">
              <a:latin typeface="Tahoma" panose="020B0604030504040204" pitchFamily="34" charset="0"/>
              <a:ea typeface="Tahoma" panose="020B0604030504040204" pitchFamily="34" charset="0"/>
              <a:cs typeface="Tahoma" panose="020B0604030504040204" pitchFamily="34" charset="0"/>
            </a:endParaRPr>
          </a:p>
          <a:p>
            <a:r>
              <a:rPr lang="en-GB" sz="2800" dirty="0">
                <a:latin typeface="Tahoma" panose="020B0604030504040204" pitchFamily="34" charset="0"/>
                <a:ea typeface="Tahoma" panose="020B0604030504040204" pitchFamily="34" charset="0"/>
                <a:cs typeface="Tahoma" panose="020B0604030504040204" pitchFamily="34" charset="0"/>
              </a:rPr>
              <a:t>The moment we give our life to Jesus, four things happened (all at the same time)</a:t>
            </a:r>
          </a:p>
          <a:p>
            <a:endParaRPr lang="en-GB" sz="2800" dirty="0">
              <a:latin typeface="Tahoma" panose="020B0604030504040204" pitchFamily="34" charset="0"/>
              <a:ea typeface="Tahoma" panose="020B0604030504040204" pitchFamily="34" charset="0"/>
              <a:cs typeface="Tahoma" panose="020B0604030504040204" pitchFamily="34" charset="0"/>
            </a:endParaRPr>
          </a:p>
          <a:p>
            <a:pPr lvl="1"/>
            <a:r>
              <a:rPr lang="en-GB" dirty="0">
                <a:solidFill>
                  <a:srgbClr val="FFFF00"/>
                </a:solidFill>
                <a:latin typeface="Tahoma" panose="020B0604030504040204" pitchFamily="34" charset="0"/>
                <a:ea typeface="Tahoma" panose="020B0604030504040204" pitchFamily="34" charset="0"/>
                <a:cs typeface="Tahoma" panose="020B0604030504040204" pitchFamily="34" charset="0"/>
              </a:rPr>
              <a:t>We died</a:t>
            </a:r>
          </a:p>
          <a:p>
            <a:pPr lvl="1"/>
            <a:r>
              <a:rPr lang="en-GB" dirty="0">
                <a:solidFill>
                  <a:srgbClr val="FFFF00"/>
                </a:solidFill>
                <a:latin typeface="Tahoma" panose="020B0604030504040204" pitchFamily="34" charset="0"/>
                <a:ea typeface="Tahoma" panose="020B0604030504040204" pitchFamily="34" charset="0"/>
                <a:cs typeface="Tahoma" panose="020B0604030504040204" pitchFamily="34" charset="0"/>
              </a:rPr>
              <a:t>We are freed from sin</a:t>
            </a:r>
          </a:p>
          <a:p>
            <a:pPr lvl="1"/>
            <a:r>
              <a:rPr lang="en-GB" dirty="0">
                <a:solidFill>
                  <a:srgbClr val="FFFF00"/>
                </a:solidFill>
                <a:latin typeface="Tahoma" panose="020B0604030504040204" pitchFamily="34" charset="0"/>
                <a:ea typeface="Tahoma" panose="020B0604030504040204" pitchFamily="34" charset="0"/>
                <a:cs typeface="Tahoma" panose="020B0604030504040204" pitchFamily="34" charset="0"/>
              </a:rPr>
              <a:t>We are raised</a:t>
            </a:r>
          </a:p>
          <a:p>
            <a:pPr lvl="1"/>
            <a:r>
              <a:rPr lang="en-GB" dirty="0">
                <a:solidFill>
                  <a:srgbClr val="FFFF00"/>
                </a:solidFill>
                <a:latin typeface="Tahoma" panose="020B0604030504040204" pitchFamily="34" charset="0"/>
                <a:ea typeface="Tahoma" panose="020B0604030504040204" pitchFamily="34" charset="0"/>
                <a:cs typeface="Tahoma" panose="020B0604030504040204" pitchFamily="34" charset="0"/>
              </a:rPr>
              <a:t>We walk in the newness of life</a:t>
            </a:r>
          </a:p>
          <a:p>
            <a:pPr marL="457200" lvl="1" indent="0">
              <a:buNone/>
            </a:pPr>
            <a:endParaRPr lang="en-GB"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lvl="1"/>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69759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EC940-1290-1814-06A8-DAF4FD73CFF8}"/>
              </a:ext>
            </a:extLst>
          </p:cNvPr>
          <p:cNvSpPr>
            <a:spLocks noGrp="1"/>
          </p:cNvSpPr>
          <p:nvPr>
            <p:ph type="title"/>
          </p:nvPr>
        </p:nvSpPr>
        <p:spPr/>
        <p:txBody>
          <a:bodyPr/>
          <a:lstStyle/>
          <a:p>
            <a:r>
              <a:rPr lang="en-GB" dirty="0"/>
              <a:t>We died!</a:t>
            </a:r>
          </a:p>
        </p:txBody>
      </p:sp>
      <p:sp>
        <p:nvSpPr>
          <p:cNvPr id="3" name="Content Placeholder 2">
            <a:extLst>
              <a:ext uri="{FF2B5EF4-FFF2-40B4-BE49-F238E27FC236}">
                <a16:creationId xmlns:a16="http://schemas.microsoft.com/office/drawing/2014/main" id="{25025476-2D49-2F18-ED7C-A0899B8A8DBE}"/>
              </a:ext>
            </a:extLst>
          </p:cNvPr>
          <p:cNvSpPr>
            <a:spLocks noGrp="1"/>
          </p:cNvSpPr>
          <p:nvPr>
            <p:ph idx="1"/>
          </p:nvPr>
        </p:nvSpPr>
        <p:spPr>
          <a:xfrm>
            <a:off x="304800" y="1438442"/>
            <a:ext cx="8839200" cy="5130800"/>
          </a:xfrm>
        </p:spPr>
        <p:txBody>
          <a:bodyPr lIns="90000">
            <a:normAutofit/>
          </a:bodyPr>
          <a:lstStyle/>
          <a:p>
            <a:pPr marL="0" indent="0">
              <a:buNone/>
            </a:pPr>
            <a:r>
              <a:rPr lang="en-GB" dirty="0">
                <a:latin typeface="Tahoma" panose="020B0604030504040204" pitchFamily="34" charset="0"/>
                <a:ea typeface="Tahoma" panose="020B0604030504040204" pitchFamily="34" charset="0"/>
                <a:cs typeface="Tahoma" panose="020B0604030504040204" pitchFamily="34" charset="0"/>
              </a:rPr>
              <a:t>Paul was not referring to our physical death. Paul was talking about </a:t>
            </a:r>
            <a:r>
              <a:rPr lang="en-GB" dirty="0">
                <a:solidFill>
                  <a:srgbClr val="FFFF00"/>
                </a:solidFill>
                <a:latin typeface="Tahoma" panose="020B0604030504040204" pitchFamily="34" charset="0"/>
                <a:ea typeface="Tahoma" panose="020B0604030504040204" pitchFamily="34" charset="0"/>
                <a:cs typeface="Tahoma" panose="020B0604030504040204" pitchFamily="34" charset="0"/>
              </a:rPr>
              <a:t>death to our old self. </a:t>
            </a:r>
          </a:p>
        </p:txBody>
      </p:sp>
    </p:spTree>
    <p:extLst>
      <p:ext uri="{BB962C8B-B14F-4D97-AF65-F5344CB8AC3E}">
        <p14:creationId xmlns:p14="http://schemas.microsoft.com/office/powerpoint/2010/main" val="3813108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E7390-526B-9648-73D3-2A964A270BA1}"/>
              </a:ext>
            </a:extLst>
          </p:cNvPr>
          <p:cNvSpPr>
            <a:spLocks noGrp="1"/>
          </p:cNvSpPr>
          <p:nvPr>
            <p:ph type="title"/>
          </p:nvPr>
        </p:nvSpPr>
        <p:spPr/>
        <p:txBody>
          <a:bodyPr/>
          <a:lstStyle/>
          <a:p>
            <a:r>
              <a:rPr lang="en-GB" dirty="0"/>
              <a:t>We died!</a:t>
            </a:r>
          </a:p>
        </p:txBody>
      </p:sp>
      <p:sp>
        <p:nvSpPr>
          <p:cNvPr id="5" name="TextBox 4">
            <a:extLst>
              <a:ext uri="{FF2B5EF4-FFF2-40B4-BE49-F238E27FC236}">
                <a16:creationId xmlns:a16="http://schemas.microsoft.com/office/drawing/2014/main" id="{DAA3FB7F-1F67-ACB0-5602-982A2B95FE0D}"/>
              </a:ext>
            </a:extLst>
          </p:cNvPr>
          <p:cNvSpPr txBox="1"/>
          <p:nvPr/>
        </p:nvSpPr>
        <p:spPr>
          <a:xfrm>
            <a:off x="304800" y="1676400"/>
            <a:ext cx="8305800" cy="2554545"/>
          </a:xfrm>
          <a:prstGeom prst="rect">
            <a:avLst/>
          </a:prstGeom>
          <a:noFill/>
        </p:spPr>
        <p:txBody>
          <a:bodyPr wrap="square">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Romans 1:16 (ESV): "For I am not ashamed of the gospel, for it is the power of God for salvation to everyone who believes, to the Jew first and also to the Greek".</a:t>
            </a:r>
          </a:p>
          <a:p>
            <a:endParaRPr lang="en-GB" sz="3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51752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E0A11-9CD3-961A-195C-8868D25074E8}"/>
              </a:ext>
            </a:extLst>
          </p:cNvPr>
          <p:cNvSpPr>
            <a:spLocks noGrp="1"/>
          </p:cNvSpPr>
          <p:nvPr>
            <p:ph type="title"/>
          </p:nvPr>
        </p:nvSpPr>
        <p:spPr/>
        <p:txBody>
          <a:bodyPr/>
          <a:lstStyle/>
          <a:p>
            <a:r>
              <a:rPr lang="en-GB" dirty="0"/>
              <a:t>Freed from sin!</a:t>
            </a:r>
          </a:p>
        </p:txBody>
      </p:sp>
      <p:sp>
        <p:nvSpPr>
          <p:cNvPr id="3" name="Content Placeholder 2">
            <a:extLst>
              <a:ext uri="{FF2B5EF4-FFF2-40B4-BE49-F238E27FC236}">
                <a16:creationId xmlns:a16="http://schemas.microsoft.com/office/drawing/2014/main" id="{6BBE4EE2-7221-A0C5-9513-7DB8184D3DE0}"/>
              </a:ext>
            </a:extLst>
          </p:cNvPr>
          <p:cNvSpPr>
            <a:spLocks noGrp="1"/>
          </p:cNvSpPr>
          <p:nvPr>
            <p:ph idx="1"/>
          </p:nvPr>
        </p:nvSpPr>
        <p:spPr>
          <a:xfrm>
            <a:off x="304800" y="1438442"/>
            <a:ext cx="8458200" cy="5130800"/>
          </a:xfrm>
        </p:spPr>
        <p:txBody>
          <a:bodyPr/>
          <a:lstStyle/>
          <a:p>
            <a:pPr marL="0" indent="0">
              <a:buNone/>
            </a:pPr>
            <a:r>
              <a:rPr lang="en-GB" dirty="0">
                <a:latin typeface="Tahoma" panose="020B0604030504040204" pitchFamily="34" charset="0"/>
                <a:ea typeface="Tahoma" panose="020B0604030504040204" pitchFamily="34" charset="0"/>
                <a:cs typeface="Tahoma" panose="020B0604030504040204" pitchFamily="34" charset="0"/>
              </a:rPr>
              <a:t>Verse 6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We know that our old self was crucified with him in order that the body of sin might be brought to nothing, so that we would no longer be enslaved to sin.”</a:t>
            </a:r>
          </a:p>
          <a:p>
            <a:endParaRPr lang="en-SG" dirty="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99333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9F3E5-2872-9504-8360-72D69F73438A}"/>
              </a:ext>
            </a:extLst>
          </p:cNvPr>
          <p:cNvSpPr>
            <a:spLocks noGrp="1"/>
          </p:cNvSpPr>
          <p:nvPr>
            <p:ph type="title"/>
          </p:nvPr>
        </p:nvSpPr>
        <p:spPr/>
        <p:txBody>
          <a:bodyPr/>
          <a:lstStyle/>
          <a:p>
            <a:r>
              <a:rPr lang="en-GB" dirty="0"/>
              <a:t>Newness of life!</a:t>
            </a:r>
          </a:p>
        </p:txBody>
      </p:sp>
      <p:sp>
        <p:nvSpPr>
          <p:cNvPr id="3" name="Content Placeholder 2">
            <a:extLst>
              <a:ext uri="{FF2B5EF4-FFF2-40B4-BE49-F238E27FC236}">
                <a16:creationId xmlns:a16="http://schemas.microsoft.com/office/drawing/2014/main" id="{4C656C82-FD50-765D-40F2-E6832CC09632}"/>
              </a:ext>
            </a:extLst>
          </p:cNvPr>
          <p:cNvSpPr>
            <a:spLocks noGrp="1"/>
          </p:cNvSpPr>
          <p:nvPr>
            <p:ph idx="1"/>
          </p:nvPr>
        </p:nvSpPr>
        <p:spPr>
          <a:xfrm>
            <a:off x="304800" y="1422400"/>
            <a:ext cx="8839200" cy="5130800"/>
          </a:xfrm>
        </p:spPr>
        <p:txBody>
          <a:bodyPr lIns="90000">
            <a:normAutofit/>
          </a:bodyPr>
          <a:lstStyle/>
          <a:p>
            <a:pPr marL="0" indent="0">
              <a:buNone/>
            </a:pPr>
            <a:r>
              <a:rPr lang="en-GB" dirty="0"/>
              <a:t>It is not just a second chance. It is not just an “improvement” so we can do better. It is a turn around for all who believes. All sins are washed away. A completely brand-new life awaits! </a:t>
            </a:r>
          </a:p>
          <a:p>
            <a:endParaRPr lang="en-GB" dirty="0"/>
          </a:p>
        </p:txBody>
      </p:sp>
    </p:spTree>
    <p:extLst>
      <p:ext uri="{BB962C8B-B14F-4D97-AF65-F5344CB8AC3E}">
        <p14:creationId xmlns:p14="http://schemas.microsoft.com/office/powerpoint/2010/main" val="78100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363B2-2715-201E-E275-2751C234BE0A}"/>
              </a:ext>
            </a:extLst>
          </p:cNvPr>
          <p:cNvSpPr>
            <a:spLocks noGrp="1"/>
          </p:cNvSpPr>
          <p:nvPr>
            <p:ph type="title"/>
          </p:nvPr>
        </p:nvSpPr>
        <p:spPr/>
        <p:txBody>
          <a:bodyPr/>
          <a:lstStyle/>
          <a:p>
            <a:r>
              <a:rPr lang="en-GB" dirty="0"/>
              <a:t>Sin no more…</a:t>
            </a:r>
          </a:p>
        </p:txBody>
      </p:sp>
      <p:sp>
        <p:nvSpPr>
          <p:cNvPr id="3" name="Content Placeholder 2">
            <a:extLst>
              <a:ext uri="{FF2B5EF4-FFF2-40B4-BE49-F238E27FC236}">
                <a16:creationId xmlns:a16="http://schemas.microsoft.com/office/drawing/2014/main" id="{6867BCAD-B62F-FAC7-8647-AE8B32C2B402}"/>
              </a:ext>
            </a:extLst>
          </p:cNvPr>
          <p:cNvSpPr>
            <a:spLocks noGrp="1"/>
          </p:cNvSpPr>
          <p:nvPr>
            <p:ph idx="1"/>
          </p:nvPr>
        </p:nvSpPr>
        <p:spPr/>
        <p:txBody>
          <a:bodyPr/>
          <a:lstStyle/>
          <a:p>
            <a:pPr marL="0" indent="0">
              <a:buNone/>
            </a:pP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Verses 11-14: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So you also must consider yourselves dead to sin and alive to God in Christ Jesus. </a:t>
            </a: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12 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Let not sin therefore reign in your mortal body, to make you obey its passions.”  </a:t>
            </a:r>
          </a:p>
          <a:p>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28458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35D74-A0D1-A15A-996E-1E629C464E1F}"/>
              </a:ext>
            </a:extLst>
          </p:cNvPr>
          <p:cNvSpPr>
            <a:spLocks noGrp="1"/>
          </p:cNvSpPr>
          <p:nvPr>
            <p:ph type="title"/>
          </p:nvPr>
        </p:nvSpPr>
        <p:spPr/>
        <p:txBody>
          <a:bodyPr/>
          <a:lstStyle/>
          <a:p>
            <a:r>
              <a:rPr lang="en-GB" dirty="0"/>
              <a:t>Sin no more…</a:t>
            </a:r>
          </a:p>
        </p:txBody>
      </p:sp>
      <p:sp>
        <p:nvSpPr>
          <p:cNvPr id="3" name="Content Placeholder 2">
            <a:extLst>
              <a:ext uri="{FF2B5EF4-FFF2-40B4-BE49-F238E27FC236}">
                <a16:creationId xmlns:a16="http://schemas.microsoft.com/office/drawing/2014/main" id="{37E12C3B-FA1C-03AF-C026-65E82517C4AF}"/>
              </a:ext>
            </a:extLst>
          </p:cNvPr>
          <p:cNvSpPr>
            <a:spLocks noGrp="1"/>
          </p:cNvSpPr>
          <p:nvPr>
            <p:ph idx="1"/>
          </p:nvPr>
        </p:nvSpPr>
        <p:spPr>
          <a:xfrm>
            <a:off x="304800" y="1438442"/>
            <a:ext cx="8229600" cy="5130800"/>
          </a:xfrm>
        </p:spPr>
        <p:txBody>
          <a:bodyPr/>
          <a:lstStyle/>
          <a:p>
            <a:pPr marL="0" indent="0">
              <a:buNone/>
            </a:pP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13 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Do not present your members to sin as instruments for unrighteousness, but present yourselves to God as those who have been brought from death to life, and your members to God as instruments fo</a:t>
            </a:r>
            <a:r>
              <a:rPr lang="en-SG" dirty="0">
                <a:solidFill>
                  <a:schemeClr val="tx1"/>
                </a:solidFill>
                <a:latin typeface="Tahoma" panose="020B0604030504040204" pitchFamily="34" charset="0"/>
                <a:ea typeface="Tahoma" panose="020B0604030504040204" pitchFamily="34" charset="0"/>
                <a:cs typeface="Tahoma" panose="020B0604030504040204" pitchFamily="34" charset="0"/>
              </a:rPr>
              <a:t>r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righteousness. </a:t>
            </a:r>
            <a:r>
              <a:rPr lang="en-SG" b="1" i="0" baseline="30000" dirty="0">
                <a:solidFill>
                  <a:schemeClr val="tx1"/>
                </a:solidFill>
                <a:effectLst/>
                <a:latin typeface="Tahoma" panose="020B0604030504040204" pitchFamily="34" charset="0"/>
                <a:ea typeface="Tahoma" panose="020B0604030504040204" pitchFamily="34" charset="0"/>
                <a:cs typeface="Tahoma" panose="020B0604030504040204" pitchFamily="34" charset="0"/>
              </a:rPr>
              <a:t>14 </a:t>
            </a:r>
            <a:r>
              <a:rPr lang="en-SG"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For sin will have no dominion over you, since you are not under law but under grace.</a:t>
            </a:r>
          </a:p>
          <a:p>
            <a:endParaRPr lang="en-GB" dirty="0"/>
          </a:p>
        </p:txBody>
      </p:sp>
    </p:spTree>
    <p:extLst>
      <p:ext uri="{BB962C8B-B14F-4D97-AF65-F5344CB8AC3E}">
        <p14:creationId xmlns:p14="http://schemas.microsoft.com/office/powerpoint/2010/main" val="4100052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FD799-CAA8-9195-A94A-B0E079AC780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CB53FC4-E7E0-E554-FD15-262C17BAA77C}"/>
              </a:ext>
            </a:extLst>
          </p:cNvPr>
          <p:cNvSpPr>
            <a:spLocks noGrp="1"/>
          </p:cNvSpPr>
          <p:nvPr>
            <p:ph idx="1"/>
          </p:nvPr>
        </p:nvSpPr>
        <p:spPr/>
        <p:txBody>
          <a:bodyPr lIns="90000">
            <a:normAutofit fontScale="92500" lnSpcReduction="20000"/>
          </a:bodyPr>
          <a:lstStyle/>
          <a:p>
            <a:pPr marL="0" indent="0">
              <a:buNone/>
            </a:pPr>
            <a:r>
              <a:rPr lang="en-SG" b="0" i="0" dirty="0">
                <a:effectLst/>
                <a:latin typeface="Tahoma" panose="020B0604030504040204" pitchFamily="34" charset="0"/>
                <a:ea typeface="Tahoma" panose="020B0604030504040204" pitchFamily="34" charset="0"/>
                <a:cs typeface="Tahoma" panose="020B0604030504040204" pitchFamily="34" charset="0"/>
              </a:rPr>
              <a:t>“You don’t have to know a lot of things for your life to make a lasting difference in the world. But you do have to know the few great things that matter, perhaps just one, and then be willing to live for them and die for them. </a:t>
            </a:r>
          </a:p>
          <a:p>
            <a:pPr marL="0" indent="0">
              <a:buNone/>
            </a:pPr>
            <a:endParaRPr lang="en-SG" b="0" i="0" dirty="0">
              <a:effectLst/>
              <a:latin typeface="Tahoma" panose="020B0604030504040204" pitchFamily="34" charset="0"/>
              <a:ea typeface="Tahoma" panose="020B0604030504040204" pitchFamily="34" charset="0"/>
              <a:cs typeface="Tahoma" panose="020B0604030504040204" pitchFamily="34" charset="0"/>
            </a:endParaRPr>
          </a:p>
          <a:p>
            <a:pPr marL="0" indent="0">
              <a:buNone/>
            </a:pPr>
            <a:r>
              <a:rPr lang="en-SG" b="0" i="0" dirty="0">
                <a:solidFill>
                  <a:srgbClr val="FFFF00"/>
                </a:solidFill>
                <a:effectLst/>
                <a:latin typeface="Tahoma" panose="020B0604030504040204" pitchFamily="34" charset="0"/>
                <a:ea typeface="Tahoma" panose="020B0604030504040204" pitchFamily="34" charset="0"/>
                <a:cs typeface="Tahoma" panose="020B0604030504040204" pitchFamily="34" charset="0"/>
              </a:rPr>
              <a:t>The people that make a durable difference in the world are not the people who have mastered many things, but who have been mastered by one great thing.”</a:t>
            </a:r>
            <a:br>
              <a:rPr lang="en-SG" dirty="0">
                <a:solidFill>
                  <a:srgbClr val="FFFF00"/>
                </a:solidFill>
                <a:latin typeface="Tahoma" panose="020B0604030504040204" pitchFamily="34" charset="0"/>
                <a:ea typeface="Tahoma" panose="020B0604030504040204" pitchFamily="34" charset="0"/>
                <a:cs typeface="Tahoma" panose="020B0604030504040204" pitchFamily="34" charset="0"/>
              </a:rPr>
            </a:br>
            <a:endParaRPr lang="en-SG"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en-SG" b="1" i="0" dirty="0">
                <a:effectLst/>
                <a:latin typeface="Tahoma" panose="020B0604030504040204" pitchFamily="34" charset="0"/>
                <a:ea typeface="Tahoma" panose="020B0604030504040204" pitchFamily="34" charset="0"/>
                <a:cs typeface="Tahoma" panose="020B0604030504040204" pitchFamily="34" charset="0"/>
              </a:rPr>
              <a:t>John Piper, </a:t>
            </a:r>
            <a:r>
              <a:rPr lang="en-SG" b="1" i="0" u="none" strike="noStrike" dirty="0">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Don't Waste Your Life</a:t>
            </a:r>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4894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43776-B42E-E39D-8660-6EEFFA95036F}"/>
              </a:ext>
            </a:extLst>
          </p:cNvPr>
          <p:cNvSpPr>
            <a:spLocks noGrp="1"/>
          </p:cNvSpPr>
          <p:nvPr>
            <p:ph type="title"/>
          </p:nvPr>
        </p:nvSpPr>
        <p:spPr/>
        <p:txBody>
          <a:bodyPr/>
          <a:lstStyle/>
          <a:p>
            <a:r>
              <a:rPr lang="en-GB" dirty="0"/>
              <a:t>Discussion questions</a:t>
            </a:r>
          </a:p>
        </p:txBody>
      </p:sp>
      <p:sp>
        <p:nvSpPr>
          <p:cNvPr id="3" name="Content Placeholder 2">
            <a:extLst>
              <a:ext uri="{FF2B5EF4-FFF2-40B4-BE49-F238E27FC236}">
                <a16:creationId xmlns:a16="http://schemas.microsoft.com/office/drawing/2014/main" id="{67A77373-D2EF-6682-12B3-AE85E46A3467}"/>
              </a:ext>
            </a:extLst>
          </p:cNvPr>
          <p:cNvSpPr>
            <a:spLocks noGrp="1"/>
          </p:cNvSpPr>
          <p:nvPr>
            <p:ph idx="1"/>
          </p:nvPr>
        </p:nvSpPr>
        <p:spPr/>
        <p:txBody>
          <a:bodyPr lIns="90000">
            <a:normAutofit fontScale="77500" lnSpcReduction="20000"/>
          </a:bodyPr>
          <a:lstStyle/>
          <a:p>
            <a:r>
              <a:rPr lang="en-GB" dirty="0"/>
              <a:t>What was Paul referring to when he said that those who believe in Jesus is also baptized into His death?</a:t>
            </a:r>
          </a:p>
          <a:p>
            <a:endParaRPr lang="en-GB" dirty="0"/>
          </a:p>
          <a:p>
            <a:r>
              <a:rPr lang="en-GB" dirty="0"/>
              <a:t>Why do you think we need to “die” in order to be freed from the power of sin?</a:t>
            </a:r>
          </a:p>
          <a:p>
            <a:endParaRPr lang="en-GB" dirty="0"/>
          </a:p>
          <a:p>
            <a:r>
              <a:rPr lang="en-GB" dirty="0"/>
              <a:t>To what extent are you living as someone who is freed from the power of sin? Explain your answer.</a:t>
            </a:r>
          </a:p>
          <a:p>
            <a:endParaRPr lang="en-GB" dirty="0"/>
          </a:p>
          <a:p>
            <a:r>
              <a:rPr lang="en-GB" dirty="0"/>
              <a:t>How do you consider the reality that believers can live the newness of life and even the eternity to come? How would you explain this grace of God to those who do not know Him?</a:t>
            </a:r>
          </a:p>
        </p:txBody>
      </p:sp>
    </p:spTree>
    <p:extLst>
      <p:ext uri="{BB962C8B-B14F-4D97-AF65-F5344CB8AC3E}">
        <p14:creationId xmlns:p14="http://schemas.microsoft.com/office/powerpoint/2010/main" val="1111223167"/>
      </p:ext>
    </p:extLst>
  </p:cSld>
  <p:clrMapOvr>
    <a:masterClrMapping/>
  </p:clrMapOvr>
</p:sld>
</file>

<file path=ppt/theme/theme1.xml><?xml version="1.0" encoding="utf-8"?>
<a:theme xmlns:a="http://schemas.openxmlformats.org/drawingml/2006/main" name="bus184">
  <a:themeElements>
    <a:clrScheme name="bus184 1">
      <a:dk1>
        <a:srgbClr val="000000"/>
      </a:dk1>
      <a:lt1>
        <a:srgbClr val="FFFFFF"/>
      </a:lt1>
      <a:dk2>
        <a:srgbClr val="333333"/>
      </a:dk2>
      <a:lt2>
        <a:srgbClr val="FFFFFF"/>
      </a:lt2>
      <a:accent1>
        <a:srgbClr val="DDDDDD"/>
      </a:accent1>
      <a:accent2>
        <a:srgbClr val="FFCC00"/>
      </a:accent2>
      <a:accent3>
        <a:srgbClr val="ADADAD"/>
      </a:accent3>
      <a:accent4>
        <a:srgbClr val="DADADA"/>
      </a:accent4>
      <a:accent5>
        <a:srgbClr val="EBEBEB"/>
      </a:accent5>
      <a:accent6>
        <a:srgbClr val="E7B900"/>
      </a:accent6>
      <a:hlink>
        <a:srgbClr val="FF9933"/>
      </a:hlink>
      <a:folHlink>
        <a:srgbClr val="DAA100"/>
      </a:folHlink>
    </a:clrScheme>
    <a:fontScheme name="bus18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us184 1">
        <a:dk1>
          <a:srgbClr val="000000"/>
        </a:dk1>
        <a:lt1>
          <a:srgbClr val="FFFFFF"/>
        </a:lt1>
        <a:dk2>
          <a:srgbClr val="333333"/>
        </a:dk2>
        <a:lt2>
          <a:srgbClr val="FFFFFF"/>
        </a:lt2>
        <a:accent1>
          <a:srgbClr val="DDDDDD"/>
        </a:accent1>
        <a:accent2>
          <a:srgbClr val="FFCC00"/>
        </a:accent2>
        <a:accent3>
          <a:srgbClr val="ADADAD"/>
        </a:accent3>
        <a:accent4>
          <a:srgbClr val="DADADA"/>
        </a:accent4>
        <a:accent5>
          <a:srgbClr val="EBEBEB"/>
        </a:accent5>
        <a:accent6>
          <a:srgbClr val="E7B900"/>
        </a:accent6>
        <a:hlink>
          <a:srgbClr val="FF9933"/>
        </a:hlink>
        <a:folHlink>
          <a:srgbClr val="DAA1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bus840</Template>
  <TotalTime>14699</TotalTime>
  <Words>956</Words>
  <Application>Microsoft Macintosh PowerPoint</Application>
  <PresentationFormat>On-screen Show (4:3)</PresentationFormat>
  <Paragraphs>59</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Aptos</vt:lpstr>
      <vt:lpstr>Arial</vt:lpstr>
      <vt:lpstr>Tahoma</vt:lpstr>
      <vt:lpstr>Verdana</vt:lpstr>
      <vt:lpstr>Wingdings</vt:lpstr>
      <vt:lpstr>bus184</vt:lpstr>
      <vt:lpstr>PowerPoint Presentation</vt:lpstr>
      <vt:lpstr>What is Sin?</vt:lpstr>
      <vt:lpstr>Romans 6:3-14</vt:lpstr>
      <vt:lpstr>PowerPoint Presentation</vt:lpstr>
      <vt:lpstr>PowerPoint Presentation</vt:lpstr>
      <vt:lpstr>PowerPoint Presentation</vt:lpstr>
      <vt:lpstr>PowerPoint Presentation</vt:lpstr>
      <vt:lpstr>Context</vt:lpstr>
      <vt:lpstr>PowerPoint Presentation</vt:lpstr>
      <vt:lpstr>PowerPoint Presentation</vt:lpstr>
      <vt:lpstr>PowerPoint Presentation</vt:lpstr>
      <vt:lpstr>We died!</vt:lpstr>
      <vt:lpstr>We died!</vt:lpstr>
      <vt:lpstr>Freed from sin!</vt:lpstr>
      <vt:lpstr>Newness of life!</vt:lpstr>
      <vt:lpstr>Sin no more…</vt:lpstr>
      <vt:lpstr>Sin no more…</vt:lpstr>
      <vt:lpstr>PowerPoint Presentation</vt:lpstr>
      <vt:lpstr>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Disciple: Living in Prayer</dc:title>
  <dc:creator>Jason</dc:creator>
  <cp:lastModifiedBy>Jason Phua</cp:lastModifiedBy>
  <cp:revision>320</cp:revision>
  <cp:lastPrinted>2026-02-27T05:09:17Z</cp:lastPrinted>
  <dcterms:created xsi:type="dcterms:W3CDTF">2015-03-21T14:34:46Z</dcterms:created>
  <dcterms:modified xsi:type="dcterms:W3CDTF">2026-04-04T08:08:30Z</dcterms:modified>
</cp:coreProperties>
</file>