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57" r:id="rId3"/>
    <p:sldId id="259" r:id="rId4"/>
    <p:sldId id="260" r:id="rId5"/>
    <p:sldId id="261" r:id="rId6"/>
    <p:sldId id="263" r:id="rId7"/>
    <p:sldId id="264" r:id="rId8"/>
    <p:sldId id="265" r:id="rId9"/>
    <p:sldId id="266" r:id="rId10"/>
    <p:sldId id="267" r:id="rId11"/>
    <p:sldId id="268" r:id="rId12"/>
    <p:sldId id="269" r:id="rId13"/>
    <p:sldId id="270" r:id="rId14"/>
    <p:sldId id="271" r:id="rId15"/>
    <p:sldId id="273" r:id="rId16"/>
    <p:sldId id="274" r:id="rId17"/>
    <p:sldId id="272" r:id="rId18"/>
    <p:sldId id="275" r:id="rId19"/>
    <p:sldId id="276" r:id="rId20"/>
    <p:sldId id="277" r:id="rId21"/>
    <p:sldId id="278" r:id="rId22"/>
    <p:sldId id="279" r:id="rId23"/>
    <p:sldId id="280" r:id="rId24"/>
    <p:sldId id="281" r:id="rId25"/>
    <p:sldId id="283" r:id="rId26"/>
    <p:sldId id="284" r:id="rId27"/>
    <p:sldId id="282" r:id="rId28"/>
    <p:sldId id="285" r:id="rId29"/>
    <p:sldId id="286" r:id="rId30"/>
    <p:sldId id="287" r:id="rId31"/>
    <p:sldId id="289" r:id="rId32"/>
    <p:sldId id="291" r:id="rId33"/>
    <p:sldId id="292" r:id="rId34"/>
    <p:sldId id="288" r:id="rId35"/>
    <p:sldId id="293" r:id="rId36"/>
    <p:sldId id="29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39F53C-FA8C-4CEE-AC91-C06492335266}" type="datetimeFigureOut">
              <a:rPr lang="en-SG" smtClean="0"/>
              <a:t>9/3/2026</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58EC2-2F14-4E3B-942A-A10C986F012F}" type="slidenum">
              <a:rPr lang="en-SG" smtClean="0"/>
              <a:t>‹#›</a:t>
            </a:fld>
            <a:endParaRPr lang="en-SG"/>
          </a:p>
        </p:txBody>
      </p:sp>
    </p:spTree>
    <p:extLst>
      <p:ext uri="{BB962C8B-B14F-4D97-AF65-F5344CB8AC3E}">
        <p14:creationId xmlns:p14="http://schemas.microsoft.com/office/powerpoint/2010/main" val="4079481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33358EC2-2F14-4E3B-942A-A10C986F012F}" type="slidenum">
              <a:rPr lang="en-SG" smtClean="0"/>
              <a:t>1</a:t>
            </a:fld>
            <a:endParaRPr lang="en-SG"/>
          </a:p>
        </p:txBody>
      </p:sp>
    </p:spTree>
    <p:extLst>
      <p:ext uri="{BB962C8B-B14F-4D97-AF65-F5344CB8AC3E}">
        <p14:creationId xmlns:p14="http://schemas.microsoft.com/office/powerpoint/2010/main" val="1254200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9DADD5-E6B2-4E99-BF45-A95AA125EE9B}" type="datetimeFigureOut">
              <a:rPr lang="en-SG" smtClean="0"/>
              <a:t>9/3/2026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C90D2C3-2B6F-4E08-8683-7F9C85627592}" type="slidenum">
              <a:rPr lang="en-SG" smtClean="0"/>
              <a:t>‹#›</a:t>
            </a:fld>
            <a:endParaRPr lang="en-SG"/>
          </a:p>
        </p:txBody>
      </p:sp>
    </p:spTree>
    <p:extLst>
      <p:ext uri="{BB962C8B-B14F-4D97-AF65-F5344CB8AC3E}">
        <p14:creationId xmlns:p14="http://schemas.microsoft.com/office/powerpoint/2010/main" val="3974852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9DADD5-E6B2-4E99-BF45-A95AA125EE9B}" type="datetimeFigureOut">
              <a:rPr lang="en-SG" smtClean="0"/>
              <a:t>9/3/2026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C90D2C3-2B6F-4E08-8683-7F9C85627592}" type="slidenum">
              <a:rPr lang="en-SG" smtClean="0"/>
              <a:t>‹#›</a:t>
            </a:fld>
            <a:endParaRPr lang="en-SG"/>
          </a:p>
        </p:txBody>
      </p:sp>
    </p:spTree>
    <p:extLst>
      <p:ext uri="{BB962C8B-B14F-4D97-AF65-F5344CB8AC3E}">
        <p14:creationId xmlns:p14="http://schemas.microsoft.com/office/powerpoint/2010/main" val="3096876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9DADD5-E6B2-4E99-BF45-A95AA125EE9B}" type="datetimeFigureOut">
              <a:rPr lang="en-SG" smtClean="0"/>
              <a:t>9/3/2026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C90D2C3-2B6F-4E08-8683-7F9C85627592}" type="slidenum">
              <a:rPr lang="en-SG" smtClean="0"/>
              <a:t>‹#›</a:t>
            </a:fld>
            <a:endParaRPr lang="en-SG"/>
          </a:p>
        </p:txBody>
      </p:sp>
    </p:spTree>
    <p:extLst>
      <p:ext uri="{BB962C8B-B14F-4D97-AF65-F5344CB8AC3E}">
        <p14:creationId xmlns:p14="http://schemas.microsoft.com/office/powerpoint/2010/main" val="233732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9DADD5-E6B2-4E99-BF45-A95AA125EE9B}" type="datetimeFigureOut">
              <a:rPr lang="en-SG" smtClean="0"/>
              <a:t>9/3/2026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8C90D2C3-2B6F-4E08-8683-7F9C85627592}" type="slidenum">
              <a:rPr lang="en-SG" smtClean="0"/>
              <a:t>‹#›</a:t>
            </a:fld>
            <a:endParaRPr lang="en-SG"/>
          </a:p>
        </p:txBody>
      </p:sp>
    </p:spTree>
    <p:extLst>
      <p:ext uri="{BB962C8B-B14F-4D97-AF65-F5344CB8AC3E}">
        <p14:creationId xmlns:p14="http://schemas.microsoft.com/office/powerpoint/2010/main" val="675213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9DADD5-E6B2-4E99-BF45-A95AA125EE9B}" type="datetimeFigureOut">
              <a:rPr lang="en-SG" smtClean="0"/>
              <a:t>9/3/2026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8C90D2C3-2B6F-4E08-8683-7F9C85627592}" type="slidenum">
              <a:rPr lang="en-SG" smtClean="0"/>
              <a:t>‹#›</a:t>
            </a:fld>
            <a:endParaRPr lang="en-SG"/>
          </a:p>
        </p:txBody>
      </p:sp>
    </p:spTree>
    <p:extLst>
      <p:ext uri="{BB962C8B-B14F-4D97-AF65-F5344CB8AC3E}">
        <p14:creationId xmlns:p14="http://schemas.microsoft.com/office/powerpoint/2010/main" val="2378910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9DADD5-E6B2-4E99-BF45-A95AA125EE9B}" type="datetimeFigureOut">
              <a:rPr lang="en-SG" smtClean="0"/>
              <a:t>9/3/2026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8C90D2C3-2B6F-4E08-8683-7F9C85627592}" type="slidenum">
              <a:rPr lang="en-SG" smtClean="0"/>
              <a:t>‹#›</a:t>
            </a:fld>
            <a:endParaRPr lang="en-SG"/>
          </a:p>
        </p:txBody>
      </p:sp>
    </p:spTree>
    <p:extLst>
      <p:ext uri="{BB962C8B-B14F-4D97-AF65-F5344CB8AC3E}">
        <p14:creationId xmlns:p14="http://schemas.microsoft.com/office/powerpoint/2010/main" val="293727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9DADD5-E6B2-4E99-BF45-A95AA125EE9B}" type="datetimeFigureOut">
              <a:rPr lang="en-SG" smtClean="0"/>
              <a:t>9/3/2026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8C90D2C3-2B6F-4E08-8683-7F9C85627592}" type="slidenum">
              <a:rPr lang="en-SG" smtClean="0"/>
              <a:t>‹#›</a:t>
            </a:fld>
            <a:endParaRPr lang="en-SG"/>
          </a:p>
        </p:txBody>
      </p:sp>
    </p:spTree>
    <p:extLst>
      <p:ext uri="{BB962C8B-B14F-4D97-AF65-F5344CB8AC3E}">
        <p14:creationId xmlns:p14="http://schemas.microsoft.com/office/powerpoint/2010/main" val="2854728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9DADD5-E6B2-4E99-BF45-A95AA125EE9B}" type="datetimeFigureOut">
              <a:rPr lang="en-SG" smtClean="0"/>
              <a:t>9/3/2026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8C90D2C3-2B6F-4E08-8683-7F9C85627592}" type="slidenum">
              <a:rPr lang="en-SG" smtClean="0"/>
              <a:t>‹#›</a:t>
            </a:fld>
            <a:endParaRPr lang="en-SG"/>
          </a:p>
        </p:txBody>
      </p:sp>
    </p:spTree>
    <p:extLst>
      <p:ext uri="{BB962C8B-B14F-4D97-AF65-F5344CB8AC3E}">
        <p14:creationId xmlns:p14="http://schemas.microsoft.com/office/powerpoint/2010/main" val="3837367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9DADD5-E6B2-4E99-BF45-A95AA125EE9B}" type="datetimeFigureOut">
              <a:rPr lang="en-SG" smtClean="0"/>
              <a:t>9/3/2026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8C90D2C3-2B6F-4E08-8683-7F9C85627592}" type="slidenum">
              <a:rPr lang="en-SG" smtClean="0"/>
              <a:t>‹#›</a:t>
            </a:fld>
            <a:endParaRPr lang="en-SG"/>
          </a:p>
        </p:txBody>
      </p:sp>
    </p:spTree>
    <p:extLst>
      <p:ext uri="{BB962C8B-B14F-4D97-AF65-F5344CB8AC3E}">
        <p14:creationId xmlns:p14="http://schemas.microsoft.com/office/powerpoint/2010/main" val="3229759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9DADD5-E6B2-4E99-BF45-A95AA125EE9B}" type="datetimeFigureOut">
              <a:rPr lang="en-SG" smtClean="0"/>
              <a:t>9/3/2026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C90D2C3-2B6F-4E08-8683-7F9C85627592}" type="slidenum">
              <a:rPr lang="en-SG" smtClean="0"/>
              <a:t>‹#›</a:t>
            </a:fld>
            <a:endParaRPr lang="en-SG"/>
          </a:p>
        </p:txBody>
      </p:sp>
    </p:spTree>
    <p:extLst>
      <p:ext uri="{BB962C8B-B14F-4D97-AF65-F5344CB8AC3E}">
        <p14:creationId xmlns:p14="http://schemas.microsoft.com/office/powerpoint/2010/main" val="51671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9DADD5-E6B2-4E99-BF45-A95AA125EE9B}" type="datetimeFigureOut">
              <a:rPr lang="en-SG" smtClean="0"/>
              <a:t>9/3/2026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C90D2C3-2B6F-4E08-8683-7F9C85627592}" type="slidenum">
              <a:rPr lang="en-SG" smtClean="0"/>
              <a:t>‹#›</a:t>
            </a:fld>
            <a:endParaRPr lang="en-SG"/>
          </a:p>
        </p:txBody>
      </p:sp>
    </p:spTree>
    <p:extLst>
      <p:ext uri="{BB962C8B-B14F-4D97-AF65-F5344CB8AC3E}">
        <p14:creationId xmlns:p14="http://schemas.microsoft.com/office/powerpoint/2010/main" val="111756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4F9DADD5-E6B2-4E99-BF45-A95AA125EE9B}" type="datetimeFigureOut">
              <a:rPr lang="en-SG" smtClean="0"/>
              <a:t>9/3/2026</a:t>
            </a:fld>
            <a:endParaRPr lang="en-SG"/>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SG"/>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8C90D2C3-2B6F-4E08-8683-7F9C85627592}" type="slidenum">
              <a:rPr lang="en-SG" smtClean="0"/>
              <a:t>‹#›</a:t>
            </a:fld>
            <a:endParaRPr lang="en-SG"/>
          </a:p>
        </p:txBody>
      </p:sp>
    </p:spTree>
    <p:extLst>
      <p:ext uri="{BB962C8B-B14F-4D97-AF65-F5344CB8AC3E}">
        <p14:creationId xmlns:p14="http://schemas.microsoft.com/office/powerpoint/2010/main" val="1743320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04247-BE58-760D-066D-78EBA7A8B365}"/>
              </a:ext>
            </a:extLst>
          </p:cNvPr>
          <p:cNvSpPr>
            <a:spLocks noGrp="1"/>
          </p:cNvSpPr>
          <p:nvPr>
            <p:ph type="ctrTitle"/>
          </p:nvPr>
        </p:nvSpPr>
        <p:spPr/>
        <p:txBody>
          <a:bodyPr>
            <a:normAutofit/>
          </a:bodyPr>
          <a:lstStyle/>
          <a:p>
            <a:r>
              <a:rPr lang="en-SG" sz="6600" b="1" dirty="0">
                <a:solidFill>
                  <a:srgbClr val="FFFF00"/>
                </a:solidFill>
              </a:rPr>
              <a:t>Restored and Advancing </a:t>
            </a:r>
          </a:p>
        </p:txBody>
      </p:sp>
      <p:sp>
        <p:nvSpPr>
          <p:cNvPr id="3" name="Subtitle 2">
            <a:extLst>
              <a:ext uri="{FF2B5EF4-FFF2-40B4-BE49-F238E27FC236}">
                <a16:creationId xmlns:a16="http://schemas.microsoft.com/office/drawing/2014/main" id="{8023C8E2-9802-1AAB-B0EB-123831DCCA55}"/>
              </a:ext>
            </a:extLst>
          </p:cNvPr>
          <p:cNvSpPr>
            <a:spLocks noGrp="1"/>
          </p:cNvSpPr>
          <p:nvPr>
            <p:ph type="subTitle" idx="1"/>
          </p:nvPr>
        </p:nvSpPr>
        <p:spPr/>
        <p:txBody>
          <a:bodyPr>
            <a:normAutofit/>
          </a:bodyPr>
          <a:lstStyle/>
          <a:p>
            <a:r>
              <a:rPr lang="en-SG" sz="6000" b="1" dirty="0"/>
              <a:t>Joshua 8:1-35</a:t>
            </a:r>
          </a:p>
        </p:txBody>
      </p:sp>
    </p:spTree>
    <p:extLst>
      <p:ext uri="{BB962C8B-B14F-4D97-AF65-F5344CB8AC3E}">
        <p14:creationId xmlns:p14="http://schemas.microsoft.com/office/powerpoint/2010/main" val="2081394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5" name="Rectangle 103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C196F24-A9D5-6430-95E7-C4545060422F}"/>
              </a:ext>
            </a:extLst>
          </p:cNvPr>
          <p:cNvSpPr>
            <a:spLocks noGrp="1"/>
          </p:cNvSpPr>
          <p:nvPr>
            <p:ph idx="1"/>
          </p:nvPr>
        </p:nvSpPr>
        <p:spPr>
          <a:xfrm>
            <a:off x="404602" y="1252728"/>
            <a:ext cx="4498848" cy="3584448"/>
          </a:xfrm>
        </p:spPr>
        <p:txBody>
          <a:bodyPr anchor="t">
            <a:noAutofit/>
          </a:bodyPr>
          <a:lstStyle/>
          <a:p>
            <a:r>
              <a:rPr lang="en-SG" sz="3600" dirty="0"/>
              <a:t>In 1812, </a:t>
            </a:r>
            <a:r>
              <a:rPr lang="en-SG" sz="3600" dirty="0">
                <a:solidFill>
                  <a:srgbClr val="FFFF00"/>
                </a:solidFill>
              </a:rPr>
              <a:t>Napoleon Bonaparte</a:t>
            </a:r>
            <a:r>
              <a:rPr lang="en-SG" sz="3600" dirty="0"/>
              <a:t>, one of the greatest military leaders in history, led a massive army of over 600,000 soldiers to invade Russia.</a:t>
            </a:r>
          </a:p>
        </p:txBody>
      </p:sp>
      <p:pic>
        <p:nvPicPr>
          <p:cNvPr id="1026" name="Picture 2">
            <a:extLst>
              <a:ext uri="{FF2B5EF4-FFF2-40B4-BE49-F238E27FC236}">
                <a16:creationId xmlns:a16="http://schemas.microsoft.com/office/drawing/2014/main" id="{DFA487F8-4C77-AE1D-C421-26F16846F5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23" r="14721" b="-2"/>
          <a:stretch>
            <a:fillRect/>
          </a:stretch>
        </p:blipFill>
        <p:spPr bwMode="auto">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7775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1E4373-EE67-4F89-FE59-E32B36833382}"/>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A3CE5AE-D571-EDC3-53E5-13E0703D38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33836C91-E709-084C-626B-80629D568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5" name="Rectangle 1034">
            <a:extLst>
              <a:ext uri="{FF2B5EF4-FFF2-40B4-BE49-F238E27FC236}">
                <a16:creationId xmlns:a16="http://schemas.microsoft.com/office/drawing/2014/main" id="{24C187AF-9CE8-3A1F-70AE-54A0E972A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B81A9EA-A8D6-617F-A386-32E860609009}"/>
              </a:ext>
            </a:extLst>
          </p:cNvPr>
          <p:cNvSpPr>
            <a:spLocks noGrp="1"/>
          </p:cNvSpPr>
          <p:nvPr>
            <p:ph idx="1"/>
          </p:nvPr>
        </p:nvSpPr>
        <p:spPr>
          <a:xfrm>
            <a:off x="404602" y="1252728"/>
            <a:ext cx="4498848" cy="3584448"/>
          </a:xfrm>
        </p:spPr>
        <p:txBody>
          <a:bodyPr anchor="t">
            <a:noAutofit/>
          </a:bodyPr>
          <a:lstStyle/>
          <a:p>
            <a:r>
              <a:rPr lang="en-SG" sz="3600" dirty="0"/>
              <a:t>Napoleon’s defeat was not because his army was incapable of fighting or lacked military power; </a:t>
            </a:r>
            <a:r>
              <a:rPr lang="en-SG" sz="3600" dirty="0">
                <a:solidFill>
                  <a:srgbClr val="FFFF00"/>
                </a:solidFill>
              </a:rPr>
              <a:t>it was because he assumed that past success guaranteed future victory.</a:t>
            </a:r>
          </a:p>
          <a:p>
            <a:endParaRPr lang="en-SG" sz="3600" dirty="0"/>
          </a:p>
        </p:txBody>
      </p:sp>
      <p:pic>
        <p:nvPicPr>
          <p:cNvPr id="1026" name="Picture 2">
            <a:extLst>
              <a:ext uri="{FF2B5EF4-FFF2-40B4-BE49-F238E27FC236}">
                <a16:creationId xmlns:a16="http://schemas.microsoft.com/office/drawing/2014/main" id="{57B792C5-350C-2255-A9E8-F2CFE472BD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23" r="14721" b="-2"/>
          <a:stretch>
            <a:fillRect/>
          </a:stretch>
        </p:blipFill>
        <p:spPr bwMode="auto">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431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EB4CB-4D00-A275-2E9E-48D3DED3773B}"/>
              </a:ext>
            </a:extLst>
          </p:cNvPr>
          <p:cNvSpPr>
            <a:spLocks noGrp="1"/>
          </p:cNvSpPr>
          <p:nvPr>
            <p:ph type="title"/>
          </p:nvPr>
        </p:nvSpPr>
        <p:spPr/>
        <p:txBody>
          <a:bodyPr/>
          <a:lstStyle/>
          <a:p>
            <a:r>
              <a:rPr lang="en-SG" b="1" dirty="0">
                <a:solidFill>
                  <a:srgbClr val="FFFF00"/>
                </a:solidFill>
              </a:rPr>
              <a:t>The Israelites Assumed That Conquering Ai Would Be Just As Easy.</a:t>
            </a:r>
            <a:endParaRPr lang="en-SG" dirty="0">
              <a:solidFill>
                <a:srgbClr val="FFFF00"/>
              </a:solidFill>
            </a:endParaRPr>
          </a:p>
        </p:txBody>
      </p:sp>
      <p:sp>
        <p:nvSpPr>
          <p:cNvPr id="3" name="Content Placeholder 2">
            <a:extLst>
              <a:ext uri="{FF2B5EF4-FFF2-40B4-BE49-F238E27FC236}">
                <a16:creationId xmlns:a16="http://schemas.microsoft.com/office/drawing/2014/main" id="{02D263DB-9E88-44AA-D71C-EDE3F1E4ACC9}"/>
              </a:ext>
            </a:extLst>
          </p:cNvPr>
          <p:cNvSpPr>
            <a:spLocks noGrp="1"/>
          </p:cNvSpPr>
          <p:nvPr>
            <p:ph idx="1"/>
          </p:nvPr>
        </p:nvSpPr>
        <p:spPr/>
        <p:txBody>
          <a:bodyPr/>
          <a:lstStyle/>
          <a:p>
            <a:pPr marL="0" indent="0">
              <a:buNone/>
            </a:pPr>
            <a:r>
              <a:rPr lang="en-SG" sz="3600" b="1" dirty="0"/>
              <a:t>Joshua 7:3</a:t>
            </a:r>
            <a:r>
              <a:rPr lang="en-SG" sz="3600" dirty="0"/>
              <a:t> </a:t>
            </a:r>
          </a:p>
          <a:p>
            <a:pPr marL="0" indent="0">
              <a:buNone/>
            </a:pPr>
            <a:r>
              <a:rPr lang="en-SG" sz="3600" dirty="0"/>
              <a:t>“Not all the army will have to go up against Ai. Send two or three thousand men to take it and do not weary the whole army, for only a few people live there.” </a:t>
            </a:r>
          </a:p>
          <a:p>
            <a:endParaRPr lang="en-SG" dirty="0"/>
          </a:p>
        </p:txBody>
      </p:sp>
    </p:spTree>
    <p:extLst>
      <p:ext uri="{BB962C8B-B14F-4D97-AF65-F5344CB8AC3E}">
        <p14:creationId xmlns:p14="http://schemas.microsoft.com/office/powerpoint/2010/main" val="2016489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C653D-11A7-D801-FB58-1022858A7C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7BC0A-2E4D-2420-B4D6-9CBA81A7336B}"/>
              </a:ext>
            </a:extLst>
          </p:cNvPr>
          <p:cNvSpPr>
            <a:spLocks noGrp="1"/>
          </p:cNvSpPr>
          <p:nvPr>
            <p:ph type="title"/>
          </p:nvPr>
        </p:nvSpPr>
        <p:spPr/>
        <p:txBody>
          <a:bodyPr/>
          <a:lstStyle/>
          <a:p>
            <a:r>
              <a:rPr lang="en-SG" b="1" dirty="0">
                <a:solidFill>
                  <a:srgbClr val="FFFF00"/>
                </a:solidFill>
              </a:rPr>
              <a:t>The Israelites Assumed That Conquering Ai Would Be Just As Easy.</a:t>
            </a:r>
            <a:endParaRPr lang="en-SG" dirty="0">
              <a:solidFill>
                <a:srgbClr val="FFFF00"/>
              </a:solidFill>
            </a:endParaRPr>
          </a:p>
        </p:txBody>
      </p:sp>
      <p:sp>
        <p:nvSpPr>
          <p:cNvPr id="3" name="Content Placeholder 2">
            <a:extLst>
              <a:ext uri="{FF2B5EF4-FFF2-40B4-BE49-F238E27FC236}">
                <a16:creationId xmlns:a16="http://schemas.microsoft.com/office/drawing/2014/main" id="{57B04AA0-5803-FB92-B25A-28C84F1BC511}"/>
              </a:ext>
            </a:extLst>
          </p:cNvPr>
          <p:cNvSpPr>
            <a:spLocks noGrp="1"/>
          </p:cNvSpPr>
          <p:nvPr>
            <p:ph idx="1"/>
          </p:nvPr>
        </p:nvSpPr>
        <p:spPr/>
        <p:txBody>
          <a:bodyPr/>
          <a:lstStyle/>
          <a:p>
            <a:r>
              <a:rPr lang="en-SG" sz="3600" dirty="0"/>
              <a:t>Past success does not secure future victory if we are unfaithful or disobedient to God.</a:t>
            </a:r>
          </a:p>
          <a:p>
            <a:pPr marL="0" indent="0">
              <a:buNone/>
            </a:pPr>
            <a:endParaRPr lang="en-SG" sz="800" dirty="0"/>
          </a:p>
          <a:p>
            <a:r>
              <a:rPr lang="en-SG" sz="3600" dirty="0"/>
              <a:t>God does not automatically grant us success; it comes when we stay faithful and obedient to Him.</a:t>
            </a:r>
          </a:p>
          <a:p>
            <a:endParaRPr lang="en-SG" dirty="0"/>
          </a:p>
        </p:txBody>
      </p:sp>
    </p:spTree>
    <p:extLst>
      <p:ext uri="{BB962C8B-B14F-4D97-AF65-F5344CB8AC3E}">
        <p14:creationId xmlns:p14="http://schemas.microsoft.com/office/powerpoint/2010/main" val="3591021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9AA6D-6B11-917D-CE5B-1A274BCE22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194DA0-A67D-9DE0-D553-4493E622BC26}"/>
              </a:ext>
            </a:extLst>
          </p:cNvPr>
          <p:cNvSpPr>
            <a:spLocks noGrp="1"/>
          </p:cNvSpPr>
          <p:nvPr>
            <p:ph type="title"/>
          </p:nvPr>
        </p:nvSpPr>
        <p:spPr/>
        <p:txBody>
          <a:bodyPr/>
          <a:lstStyle/>
          <a:p>
            <a:r>
              <a:rPr lang="en-SG" b="1" dirty="0">
                <a:solidFill>
                  <a:srgbClr val="FFFF00"/>
                </a:solidFill>
              </a:rPr>
              <a:t>The Israelites Assumed That Conquering Ai Would Be Just As Easy.</a:t>
            </a:r>
            <a:endParaRPr lang="en-SG" dirty="0">
              <a:solidFill>
                <a:srgbClr val="FFFF00"/>
              </a:solidFill>
            </a:endParaRPr>
          </a:p>
        </p:txBody>
      </p:sp>
      <p:sp>
        <p:nvSpPr>
          <p:cNvPr id="3" name="Content Placeholder 2">
            <a:extLst>
              <a:ext uri="{FF2B5EF4-FFF2-40B4-BE49-F238E27FC236}">
                <a16:creationId xmlns:a16="http://schemas.microsoft.com/office/drawing/2014/main" id="{4A603C23-6264-A778-509A-43959830493D}"/>
              </a:ext>
            </a:extLst>
          </p:cNvPr>
          <p:cNvSpPr>
            <a:spLocks noGrp="1"/>
          </p:cNvSpPr>
          <p:nvPr>
            <p:ph idx="1"/>
          </p:nvPr>
        </p:nvSpPr>
        <p:spPr/>
        <p:txBody>
          <a:bodyPr/>
          <a:lstStyle/>
          <a:p>
            <a:r>
              <a:rPr lang="en-SG" sz="3600" dirty="0"/>
              <a:t>The problem is that many of us are stuck in memories of the past when we were once ‘on fire’ for God, but our current spiritual life no longer has that same passion.</a:t>
            </a:r>
          </a:p>
          <a:p>
            <a:endParaRPr lang="en-SG" dirty="0"/>
          </a:p>
        </p:txBody>
      </p:sp>
    </p:spTree>
    <p:extLst>
      <p:ext uri="{BB962C8B-B14F-4D97-AF65-F5344CB8AC3E}">
        <p14:creationId xmlns:p14="http://schemas.microsoft.com/office/powerpoint/2010/main" val="2157583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5104D-B74D-9704-2532-3BB6524A5B4F}"/>
              </a:ext>
            </a:extLst>
          </p:cNvPr>
          <p:cNvSpPr>
            <a:spLocks noGrp="1"/>
          </p:cNvSpPr>
          <p:nvPr>
            <p:ph type="title"/>
          </p:nvPr>
        </p:nvSpPr>
        <p:spPr/>
        <p:txBody>
          <a:bodyPr/>
          <a:lstStyle/>
          <a:p>
            <a:r>
              <a:rPr lang="en-SG" b="1" dirty="0">
                <a:solidFill>
                  <a:srgbClr val="FFFF00"/>
                </a:solidFill>
              </a:rPr>
              <a:t>For Personal Reflection:</a:t>
            </a:r>
            <a:r>
              <a:rPr lang="en-SG" dirty="0">
                <a:solidFill>
                  <a:srgbClr val="FFFF00"/>
                </a:solidFill>
              </a:rPr>
              <a:t> </a:t>
            </a:r>
          </a:p>
        </p:txBody>
      </p:sp>
      <p:sp>
        <p:nvSpPr>
          <p:cNvPr id="3" name="Content Placeholder 2">
            <a:extLst>
              <a:ext uri="{FF2B5EF4-FFF2-40B4-BE49-F238E27FC236}">
                <a16:creationId xmlns:a16="http://schemas.microsoft.com/office/drawing/2014/main" id="{83674AE6-7E68-7944-77B0-728E4EAA1B8B}"/>
              </a:ext>
            </a:extLst>
          </p:cNvPr>
          <p:cNvSpPr>
            <a:spLocks noGrp="1"/>
          </p:cNvSpPr>
          <p:nvPr>
            <p:ph idx="1"/>
          </p:nvPr>
        </p:nvSpPr>
        <p:spPr/>
        <p:txBody>
          <a:bodyPr/>
          <a:lstStyle/>
          <a:p>
            <a:r>
              <a:rPr lang="en-SG" sz="3600" dirty="0"/>
              <a:t>Am I relying only on my past memories of experiences with God, or am I still actively growing in faith and obedience today? </a:t>
            </a:r>
          </a:p>
          <a:p>
            <a:endParaRPr lang="en-SG" dirty="0"/>
          </a:p>
        </p:txBody>
      </p:sp>
    </p:spTree>
    <p:extLst>
      <p:ext uri="{BB962C8B-B14F-4D97-AF65-F5344CB8AC3E}">
        <p14:creationId xmlns:p14="http://schemas.microsoft.com/office/powerpoint/2010/main" val="3521880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0A58D-8FD7-35FC-5015-8181B718E150}"/>
              </a:ext>
            </a:extLst>
          </p:cNvPr>
          <p:cNvSpPr>
            <a:spLocks noGrp="1"/>
          </p:cNvSpPr>
          <p:nvPr>
            <p:ph type="title"/>
          </p:nvPr>
        </p:nvSpPr>
        <p:spPr/>
        <p:txBody>
          <a:bodyPr/>
          <a:lstStyle/>
          <a:p>
            <a:r>
              <a:rPr lang="en-SG" b="1" dirty="0"/>
              <a:t>Joshua 8:1-9</a:t>
            </a:r>
            <a:endParaRPr lang="en-SG" dirty="0"/>
          </a:p>
        </p:txBody>
      </p:sp>
      <p:sp>
        <p:nvSpPr>
          <p:cNvPr id="3" name="Content Placeholder 2">
            <a:extLst>
              <a:ext uri="{FF2B5EF4-FFF2-40B4-BE49-F238E27FC236}">
                <a16:creationId xmlns:a16="http://schemas.microsoft.com/office/drawing/2014/main" id="{D1699883-8019-48A1-CBFD-10039A087E22}"/>
              </a:ext>
            </a:extLst>
          </p:cNvPr>
          <p:cNvSpPr>
            <a:spLocks noGrp="1"/>
          </p:cNvSpPr>
          <p:nvPr>
            <p:ph idx="1"/>
          </p:nvPr>
        </p:nvSpPr>
        <p:spPr/>
        <p:txBody>
          <a:bodyPr/>
          <a:lstStyle/>
          <a:p>
            <a:pPr marL="0" indent="0">
              <a:buNone/>
            </a:pPr>
            <a:r>
              <a:rPr lang="en-SG" sz="3600" baseline="30000" dirty="0"/>
              <a:t>1</a:t>
            </a:r>
            <a:r>
              <a:rPr lang="en-SG" sz="3600" b="1" dirty="0"/>
              <a:t> </a:t>
            </a:r>
            <a:r>
              <a:rPr lang="en-SG" sz="3600" dirty="0"/>
              <a:t>Then the Lord said to Joshua, “Do not be afraid; do not be discouraged. Take the whole army with you, and go up and attack Ai. For I have delivered into your hands the king of Ai, his people, his city and his land. </a:t>
            </a:r>
            <a:r>
              <a:rPr lang="en-SG" sz="3600" b="1" baseline="30000" dirty="0"/>
              <a:t>2 </a:t>
            </a:r>
            <a:r>
              <a:rPr lang="en-SG" sz="3600" dirty="0"/>
              <a:t>You shall do to Ai and its king as you did to Jericho and its king, except that you may carry off their plunder and livestock for yourselves. Set an ambush behind the city.”</a:t>
            </a:r>
          </a:p>
          <a:p>
            <a:pPr marL="0" indent="0">
              <a:buNone/>
            </a:pPr>
            <a:endParaRPr lang="en-SG" dirty="0"/>
          </a:p>
        </p:txBody>
      </p:sp>
    </p:spTree>
    <p:extLst>
      <p:ext uri="{BB962C8B-B14F-4D97-AF65-F5344CB8AC3E}">
        <p14:creationId xmlns:p14="http://schemas.microsoft.com/office/powerpoint/2010/main" val="3614160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31BF6-F743-A47D-B80A-012B3A4DD9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AF53A-0612-6D0E-05F5-3150FC5AB899}"/>
              </a:ext>
            </a:extLst>
          </p:cNvPr>
          <p:cNvSpPr>
            <a:spLocks noGrp="1"/>
          </p:cNvSpPr>
          <p:nvPr>
            <p:ph type="title"/>
          </p:nvPr>
        </p:nvSpPr>
        <p:spPr/>
        <p:txBody>
          <a:bodyPr/>
          <a:lstStyle/>
          <a:p>
            <a:r>
              <a:rPr lang="en-SG" b="1" dirty="0"/>
              <a:t>Joshua 8:1-9</a:t>
            </a:r>
            <a:endParaRPr lang="en-SG" dirty="0"/>
          </a:p>
        </p:txBody>
      </p:sp>
      <p:sp>
        <p:nvSpPr>
          <p:cNvPr id="3" name="Content Placeholder 2">
            <a:extLst>
              <a:ext uri="{FF2B5EF4-FFF2-40B4-BE49-F238E27FC236}">
                <a16:creationId xmlns:a16="http://schemas.microsoft.com/office/drawing/2014/main" id="{0E1AD5A9-7593-80C3-B049-A32F059EA0FA}"/>
              </a:ext>
            </a:extLst>
          </p:cNvPr>
          <p:cNvSpPr>
            <a:spLocks noGrp="1"/>
          </p:cNvSpPr>
          <p:nvPr>
            <p:ph idx="1"/>
          </p:nvPr>
        </p:nvSpPr>
        <p:spPr/>
        <p:txBody>
          <a:bodyPr/>
          <a:lstStyle/>
          <a:p>
            <a:pPr marL="0" indent="0">
              <a:buNone/>
            </a:pPr>
            <a:r>
              <a:rPr lang="en-SG" sz="3600" baseline="30000" dirty="0"/>
              <a:t>3 </a:t>
            </a:r>
            <a:r>
              <a:rPr lang="en-SG" sz="3600" dirty="0"/>
              <a:t>So Joshua and the whole army moved out to attack Ai. He chose thirty thousand of his best fighting men and sent them out at night </a:t>
            </a:r>
            <a:r>
              <a:rPr lang="en-SG" sz="3600" baseline="30000" dirty="0"/>
              <a:t>4 </a:t>
            </a:r>
            <a:r>
              <a:rPr lang="en-SG" sz="3600" dirty="0"/>
              <a:t>with these orders: “Listen carefully. You are to set an ambush behind the city. Don’t go very far from it. All of you be on the alert. </a:t>
            </a:r>
            <a:r>
              <a:rPr lang="en-SG" sz="3600" baseline="30000" dirty="0"/>
              <a:t>5 </a:t>
            </a:r>
            <a:r>
              <a:rPr lang="en-SG" sz="3600" dirty="0"/>
              <a:t>I and all those with me will advance on the city, and when the men come out against us, as they did before, we will flee from them.</a:t>
            </a:r>
          </a:p>
          <a:p>
            <a:pPr marL="0" indent="0">
              <a:buNone/>
            </a:pPr>
            <a:endParaRPr lang="en-SG" dirty="0"/>
          </a:p>
        </p:txBody>
      </p:sp>
    </p:spTree>
    <p:extLst>
      <p:ext uri="{BB962C8B-B14F-4D97-AF65-F5344CB8AC3E}">
        <p14:creationId xmlns:p14="http://schemas.microsoft.com/office/powerpoint/2010/main" val="568418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1A696-39D5-365D-DE6E-95A333B663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B09369-1418-37E9-C261-21B92FAD7030}"/>
              </a:ext>
            </a:extLst>
          </p:cNvPr>
          <p:cNvSpPr>
            <a:spLocks noGrp="1"/>
          </p:cNvSpPr>
          <p:nvPr>
            <p:ph type="title"/>
          </p:nvPr>
        </p:nvSpPr>
        <p:spPr/>
        <p:txBody>
          <a:bodyPr/>
          <a:lstStyle/>
          <a:p>
            <a:r>
              <a:rPr lang="en-SG" b="1" dirty="0"/>
              <a:t>Joshua 8:1-9</a:t>
            </a:r>
            <a:endParaRPr lang="en-SG" dirty="0"/>
          </a:p>
        </p:txBody>
      </p:sp>
      <p:sp>
        <p:nvSpPr>
          <p:cNvPr id="3" name="Content Placeholder 2">
            <a:extLst>
              <a:ext uri="{FF2B5EF4-FFF2-40B4-BE49-F238E27FC236}">
                <a16:creationId xmlns:a16="http://schemas.microsoft.com/office/drawing/2014/main" id="{79B3F0A3-84A9-CA7D-2B94-8BA42982DC1C}"/>
              </a:ext>
            </a:extLst>
          </p:cNvPr>
          <p:cNvSpPr>
            <a:spLocks noGrp="1"/>
          </p:cNvSpPr>
          <p:nvPr>
            <p:ph idx="1"/>
          </p:nvPr>
        </p:nvSpPr>
        <p:spPr/>
        <p:txBody>
          <a:bodyPr>
            <a:normAutofit/>
          </a:bodyPr>
          <a:lstStyle/>
          <a:p>
            <a:pPr marL="0" indent="0">
              <a:buNone/>
            </a:pPr>
            <a:r>
              <a:rPr lang="en-SG" sz="3600" baseline="30000" dirty="0"/>
              <a:t>6 </a:t>
            </a:r>
            <a:r>
              <a:rPr lang="en-SG" sz="3600" dirty="0"/>
              <a:t>They will pursue us until we have lured them away from the city, for they will say, ‘They are running away from us as they did before.’ So when we flee from them, </a:t>
            </a:r>
            <a:r>
              <a:rPr lang="en-SG" sz="3600" baseline="30000" dirty="0"/>
              <a:t>7 </a:t>
            </a:r>
            <a:r>
              <a:rPr lang="en-SG" sz="3600" dirty="0"/>
              <a:t>you are to rise up from ambush and take the city. The Lord your God will give it into your hand. </a:t>
            </a:r>
            <a:r>
              <a:rPr lang="en-SG" sz="3600" baseline="30000" dirty="0"/>
              <a:t>8 </a:t>
            </a:r>
            <a:r>
              <a:rPr lang="en-SG" sz="3600" dirty="0"/>
              <a:t>When you have taken the city, set it on fire. Do what the Lord has commanded. See to it; you have my orders.” </a:t>
            </a:r>
          </a:p>
          <a:p>
            <a:pPr marL="0" indent="0">
              <a:buNone/>
            </a:pPr>
            <a:endParaRPr lang="en-SG" sz="3600" b="1" baseline="30000" dirty="0"/>
          </a:p>
          <a:p>
            <a:pPr marL="0" indent="0">
              <a:buNone/>
            </a:pPr>
            <a:endParaRPr lang="en-SG" sz="3600" dirty="0"/>
          </a:p>
          <a:p>
            <a:pPr marL="0" indent="0">
              <a:buNone/>
            </a:pPr>
            <a:endParaRPr lang="en-SG" dirty="0"/>
          </a:p>
        </p:txBody>
      </p:sp>
    </p:spTree>
    <p:extLst>
      <p:ext uri="{BB962C8B-B14F-4D97-AF65-F5344CB8AC3E}">
        <p14:creationId xmlns:p14="http://schemas.microsoft.com/office/powerpoint/2010/main" val="889490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D7480-46E0-5C78-ACF1-0A42FAE91D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DECA0-8804-331F-0A30-0C7ACE55A299}"/>
              </a:ext>
            </a:extLst>
          </p:cNvPr>
          <p:cNvSpPr>
            <a:spLocks noGrp="1"/>
          </p:cNvSpPr>
          <p:nvPr>
            <p:ph type="title"/>
          </p:nvPr>
        </p:nvSpPr>
        <p:spPr/>
        <p:txBody>
          <a:bodyPr/>
          <a:lstStyle/>
          <a:p>
            <a:r>
              <a:rPr lang="en-SG" b="1" dirty="0"/>
              <a:t>Joshua 8:1-9</a:t>
            </a:r>
            <a:endParaRPr lang="en-SG" dirty="0"/>
          </a:p>
        </p:txBody>
      </p:sp>
      <p:sp>
        <p:nvSpPr>
          <p:cNvPr id="3" name="Content Placeholder 2">
            <a:extLst>
              <a:ext uri="{FF2B5EF4-FFF2-40B4-BE49-F238E27FC236}">
                <a16:creationId xmlns:a16="http://schemas.microsoft.com/office/drawing/2014/main" id="{3CB6A09A-2ED5-0223-DF21-860BBDC63B66}"/>
              </a:ext>
            </a:extLst>
          </p:cNvPr>
          <p:cNvSpPr>
            <a:spLocks noGrp="1"/>
          </p:cNvSpPr>
          <p:nvPr>
            <p:ph idx="1"/>
          </p:nvPr>
        </p:nvSpPr>
        <p:spPr/>
        <p:txBody>
          <a:bodyPr>
            <a:normAutofit/>
          </a:bodyPr>
          <a:lstStyle/>
          <a:p>
            <a:pPr marL="0" indent="0">
              <a:buNone/>
            </a:pPr>
            <a:r>
              <a:rPr lang="en-SG" sz="3600" b="1" baseline="30000" dirty="0"/>
              <a:t>9 </a:t>
            </a:r>
            <a:r>
              <a:rPr lang="en-SG" sz="3600" dirty="0"/>
              <a:t>Then Joshua sent them off, and they went to the place of ambush and lay in wait between Bethel and Ai, to the west of Ai—but Joshua spent that night with the people.</a:t>
            </a:r>
          </a:p>
          <a:p>
            <a:pPr marL="0" indent="0">
              <a:buNone/>
            </a:pPr>
            <a:endParaRPr lang="en-SG" dirty="0"/>
          </a:p>
        </p:txBody>
      </p:sp>
    </p:spTree>
    <p:extLst>
      <p:ext uri="{BB962C8B-B14F-4D97-AF65-F5344CB8AC3E}">
        <p14:creationId xmlns:p14="http://schemas.microsoft.com/office/powerpoint/2010/main" val="510390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7C559-7D5A-1FB2-0ABD-594D037400BF}"/>
              </a:ext>
            </a:extLst>
          </p:cNvPr>
          <p:cNvSpPr>
            <a:spLocks noGrp="1"/>
          </p:cNvSpPr>
          <p:nvPr>
            <p:ph type="title"/>
          </p:nvPr>
        </p:nvSpPr>
        <p:spPr/>
        <p:txBody>
          <a:bodyPr>
            <a:normAutofit/>
          </a:bodyPr>
          <a:lstStyle/>
          <a:p>
            <a:r>
              <a:rPr lang="en-SG" b="1" dirty="0">
                <a:solidFill>
                  <a:srgbClr val="FFFF00"/>
                </a:solidFill>
              </a:rPr>
              <a:t>(1) God Reaffirm His Promise Of Victory To The Israelites.</a:t>
            </a:r>
          </a:p>
        </p:txBody>
      </p:sp>
      <p:sp>
        <p:nvSpPr>
          <p:cNvPr id="3" name="Content Placeholder 2">
            <a:extLst>
              <a:ext uri="{FF2B5EF4-FFF2-40B4-BE49-F238E27FC236}">
                <a16:creationId xmlns:a16="http://schemas.microsoft.com/office/drawing/2014/main" id="{F7B091AE-A798-5964-B171-45529EF07504}"/>
              </a:ext>
            </a:extLst>
          </p:cNvPr>
          <p:cNvSpPr>
            <a:spLocks noGrp="1"/>
          </p:cNvSpPr>
          <p:nvPr>
            <p:ph idx="1"/>
          </p:nvPr>
        </p:nvSpPr>
        <p:spPr/>
        <p:txBody>
          <a:bodyPr/>
          <a:lstStyle/>
          <a:p>
            <a:r>
              <a:rPr lang="en-SG" sz="3600" dirty="0"/>
              <a:t>Once Achan’s hidden sin had been dealt with (see Joshua 7:24-26), God reassured Joshua by reaffirming His promise of victory in Joshua 8:1.</a:t>
            </a:r>
          </a:p>
          <a:p>
            <a:pPr marL="0" indent="0">
              <a:buNone/>
            </a:pPr>
            <a:endParaRPr lang="en-SG" sz="800" dirty="0"/>
          </a:p>
          <a:p>
            <a:r>
              <a:rPr lang="en-SG" sz="3600" dirty="0"/>
              <a:t>God did not want His people to dwell on their failure or defeat. Instead, He wanted to restore them and lead them to victory once again.</a:t>
            </a:r>
            <a:endParaRPr lang="en-SG" dirty="0"/>
          </a:p>
          <a:p>
            <a:endParaRPr lang="en-SG" dirty="0"/>
          </a:p>
        </p:txBody>
      </p:sp>
    </p:spTree>
    <p:extLst>
      <p:ext uri="{BB962C8B-B14F-4D97-AF65-F5344CB8AC3E}">
        <p14:creationId xmlns:p14="http://schemas.microsoft.com/office/powerpoint/2010/main" val="494523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9D02-2CD0-5645-8785-651F52CF66B8}"/>
              </a:ext>
            </a:extLst>
          </p:cNvPr>
          <p:cNvSpPr>
            <a:spLocks noGrp="1"/>
          </p:cNvSpPr>
          <p:nvPr>
            <p:ph type="title"/>
          </p:nvPr>
        </p:nvSpPr>
        <p:spPr/>
        <p:txBody>
          <a:bodyPr/>
          <a:lstStyle/>
          <a:p>
            <a:r>
              <a:rPr lang="en-SG" b="1" dirty="0" err="1">
                <a:solidFill>
                  <a:srgbClr val="FFFF00"/>
                </a:solidFill>
              </a:rPr>
              <a:t>Wiersbe</a:t>
            </a:r>
            <a:r>
              <a:rPr lang="en-SG" b="1" dirty="0">
                <a:solidFill>
                  <a:srgbClr val="FFFF00"/>
                </a:solidFill>
              </a:rPr>
              <a:t> Bible Commentary</a:t>
            </a:r>
            <a:endParaRPr lang="en-SG" dirty="0">
              <a:solidFill>
                <a:srgbClr val="FFFF00"/>
              </a:solidFill>
            </a:endParaRPr>
          </a:p>
        </p:txBody>
      </p:sp>
      <p:sp>
        <p:nvSpPr>
          <p:cNvPr id="3" name="Content Placeholder 2">
            <a:extLst>
              <a:ext uri="{FF2B5EF4-FFF2-40B4-BE49-F238E27FC236}">
                <a16:creationId xmlns:a16="http://schemas.microsoft.com/office/drawing/2014/main" id="{F0CC4032-E57E-A0BC-959B-58BC4916FBFC}"/>
              </a:ext>
            </a:extLst>
          </p:cNvPr>
          <p:cNvSpPr>
            <a:spLocks noGrp="1"/>
          </p:cNvSpPr>
          <p:nvPr>
            <p:ph idx="1"/>
          </p:nvPr>
        </p:nvSpPr>
        <p:spPr/>
        <p:txBody>
          <a:bodyPr/>
          <a:lstStyle/>
          <a:p>
            <a:r>
              <a:rPr lang="en-SG" dirty="0"/>
              <a:t> </a:t>
            </a:r>
            <a:r>
              <a:rPr lang="en-SG" sz="3600" dirty="0"/>
              <a:t>“When you surrender to the Lord, no defeat is permanent and no mistake is beyond remedy. Even the “Valley of Trouble” can become a “door of hope”.”</a:t>
            </a:r>
          </a:p>
          <a:p>
            <a:endParaRPr lang="en-SG" dirty="0"/>
          </a:p>
        </p:txBody>
      </p:sp>
    </p:spTree>
    <p:extLst>
      <p:ext uri="{BB962C8B-B14F-4D97-AF65-F5344CB8AC3E}">
        <p14:creationId xmlns:p14="http://schemas.microsoft.com/office/powerpoint/2010/main" val="640496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50DE3-D0F1-FB9D-A976-9DFC69BF5E60}"/>
              </a:ext>
            </a:extLst>
          </p:cNvPr>
          <p:cNvSpPr>
            <a:spLocks noGrp="1"/>
          </p:cNvSpPr>
          <p:nvPr>
            <p:ph type="title"/>
          </p:nvPr>
        </p:nvSpPr>
        <p:spPr/>
        <p:txBody>
          <a:bodyPr/>
          <a:lstStyle/>
          <a:p>
            <a:r>
              <a:rPr lang="en-SG" b="1" dirty="0"/>
              <a:t>Jeremiah 3:22</a:t>
            </a:r>
            <a:endParaRPr lang="en-SG" dirty="0"/>
          </a:p>
        </p:txBody>
      </p:sp>
      <p:sp>
        <p:nvSpPr>
          <p:cNvPr id="3" name="Content Placeholder 2">
            <a:extLst>
              <a:ext uri="{FF2B5EF4-FFF2-40B4-BE49-F238E27FC236}">
                <a16:creationId xmlns:a16="http://schemas.microsoft.com/office/drawing/2014/main" id="{6B99CAD6-8587-BBAB-B5C2-5A4588F557FE}"/>
              </a:ext>
            </a:extLst>
          </p:cNvPr>
          <p:cNvSpPr>
            <a:spLocks noGrp="1"/>
          </p:cNvSpPr>
          <p:nvPr>
            <p:ph idx="1"/>
          </p:nvPr>
        </p:nvSpPr>
        <p:spPr/>
        <p:txBody>
          <a:bodyPr/>
          <a:lstStyle/>
          <a:p>
            <a:pPr marL="0" indent="0">
              <a:buNone/>
            </a:pPr>
            <a:r>
              <a:rPr lang="en-SG" sz="3600" dirty="0"/>
              <a:t>“Return, faithless people; I will cure you of backsliding.”</a:t>
            </a:r>
          </a:p>
          <a:p>
            <a:pPr marL="0" indent="0">
              <a:buNone/>
            </a:pPr>
            <a:endParaRPr lang="en-SG" sz="3600" dirty="0"/>
          </a:p>
          <a:p>
            <a:pPr marL="0" indent="0">
              <a:buNone/>
            </a:pPr>
            <a:endParaRPr lang="en-SG" dirty="0"/>
          </a:p>
        </p:txBody>
      </p:sp>
    </p:spTree>
    <p:extLst>
      <p:ext uri="{BB962C8B-B14F-4D97-AF65-F5344CB8AC3E}">
        <p14:creationId xmlns:p14="http://schemas.microsoft.com/office/powerpoint/2010/main" val="2712359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66F12-8D0C-5FDB-017B-1756CA52B6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B06E1-E9FA-4311-08CB-AE2C44FA5826}"/>
              </a:ext>
            </a:extLst>
          </p:cNvPr>
          <p:cNvSpPr>
            <a:spLocks noGrp="1"/>
          </p:cNvSpPr>
          <p:nvPr>
            <p:ph type="title"/>
          </p:nvPr>
        </p:nvSpPr>
        <p:spPr/>
        <p:txBody>
          <a:bodyPr/>
          <a:lstStyle/>
          <a:p>
            <a:r>
              <a:rPr lang="en-SG" b="1" dirty="0">
                <a:solidFill>
                  <a:srgbClr val="FFFF00"/>
                </a:solidFill>
              </a:rPr>
              <a:t>For Personal Reflection:</a:t>
            </a:r>
            <a:r>
              <a:rPr lang="en-SG" dirty="0">
                <a:solidFill>
                  <a:srgbClr val="FFFF00"/>
                </a:solidFill>
              </a:rPr>
              <a:t> </a:t>
            </a:r>
          </a:p>
        </p:txBody>
      </p:sp>
      <p:sp>
        <p:nvSpPr>
          <p:cNvPr id="3" name="Content Placeholder 2">
            <a:extLst>
              <a:ext uri="{FF2B5EF4-FFF2-40B4-BE49-F238E27FC236}">
                <a16:creationId xmlns:a16="http://schemas.microsoft.com/office/drawing/2014/main" id="{CF0BFB90-FA0B-C529-7326-889084E82C2B}"/>
              </a:ext>
            </a:extLst>
          </p:cNvPr>
          <p:cNvSpPr>
            <a:spLocks noGrp="1"/>
          </p:cNvSpPr>
          <p:nvPr>
            <p:ph idx="1"/>
          </p:nvPr>
        </p:nvSpPr>
        <p:spPr/>
        <p:txBody>
          <a:bodyPr>
            <a:normAutofit/>
          </a:bodyPr>
          <a:lstStyle/>
          <a:p>
            <a:r>
              <a:rPr lang="en-SG" sz="3600" dirty="0"/>
              <a:t>Have I been holding on to past failure or defeat, allowing them to keep me from moving forward with God? </a:t>
            </a:r>
          </a:p>
        </p:txBody>
      </p:sp>
    </p:spTree>
    <p:extLst>
      <p:ext uri="{BB962C8B-B14F-4D97-AF65-F5344CB8AC3E}">
        <p14:creationId xmlns:p14="http://schemas.microsoft.com/office/powerpoint/2010/main" val="532895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ED3A88-30C3-170E-2055-6B6D8B55EBC1}"/>
            </a:ext>
          </a:extLst>
        </p:cNvPr>
        <p:cNvGrpSpPr/>
        <p:nvPr/>
      </p:nvGrpSpPr>
      <p:grpSpPr>
        <a:xfrm>
          <a:off x="0" y="0"/>
          <a:ext cx="0" cy="0"/>
          <a:chOff x="0" y="0"/>
          <a:chExt cx="0" cy="0"/>
        </a:xfrm>
      </p:grpSpPr>
      <p:sp useBgFill="1">
        <p:nvSpPr>
          <p:cNvPr id="3093" name="Rectangle 309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B1864F-2AAA-2A1D-D895-1C00419D4BA7}"/>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600" b="1" dirty="0"/>
              <a:t>(2) God Again Tested The Faith And Obedience Of The Israelites.</a:t>
            </a:r>
          </a:p>
        </p:txBody>
      </p:sp>
      <p:sp>
        <p:nvSpPr>
          <p:cNvPr id="309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The Testing of Your Faith in God">
            <a:extLst>
              <a:ext uri="{FF2B5EF4-FFF2-40B4-BE49-F238E27FC236}">
                <a16:creationId xmlns:a16="http://schemas.microsoft.com/office/drawing/2014/main" id="{4A22D20B-240D-45DB-F87A-B651F1BF1A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280" b="-1"/>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866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4E795-4AC6-D420-0EE5-C0907CCE9EF5}"/>
              </a:ext>
            </a:extLst>
          </p:cNvPr>
          <p:cNvSpPr>
            <a:spLocks noGrp="1"/>
          </p:cNvSpPr>
          <p:nvPr>
            <p:ph type="title"/>
          </p:nvPr>
        </p:nvSpPr>
        <p:spPr/>
        <p:txBody>
          <a:bodyPr/>
          <a:lstStyle/>
          <a:p>
            <a:r>
              <a:rPr lang="en-SG" b="1" dirty="0"/>
              <a:t>Joshua 8:10-29</a:t>
            </a:r>
            <a:endParaRPr lang="en-SG" dirty="0"/>
          </a:p>
        </p:txBody>
      </p:sp>
      <p:sp>
        <p:nvSpPr>
          <p:cNvPr id="3" name="Content Placeholder 2">
            <a:extLst>
              <a:ext uri="{FF2B5EF4-FFF2-40B4-BE49-F238E27FC236}">
                <a16:creationId xmlns:a16="http://schemas.microsoft.com/office/drawing/2014/main" id="{B7D966D8-60CA-7715-D9D0-596F85262065}"/>
              </a:ext>
            </a:extLst>
          </p:cNvPr>
          <p:cNvSpPr>
            <a:spLocks noGrp="1"/>
          </p:cNvSpPr>
          <p:nvPr>
            <p:ph idx="1"/>
          </p:nvPr>
        </p:nvSpPr>
        <p:spPr/>
        <p:txBody>
          <a:bodyPr>
            <a:normAutofit lnSpcReduction="10000"/>
          </a:bodyPr>
          <a:lstStyle/>
          <a:p>
            <a:pPr marL="0" indent="0">
              <a:buNone/>
            </a:pPr>
            <a:r>
              <a:rPr lang="en-SG" sz="3600" b="1" baseline="30000" dirty="0"/>
              <a:t>10 </a:t>
            </a:r>
            <a:r>
              <a:rPr lang="en-SG" sz="3600" dirty="0"/>
              <a:t>Early the next morning Joshua mustered his army, and he and the leaders of Israel marched before them to Ai. </a:t>
            </a:r>
            <a:r>
              <a:rPr lang="en-SG" sz="3600" b="1" baseline="30000" dirty="0"/>
              <a:t>11 </a:t>
            </a:r>
            <a:r>
              <a:rPr lang="en-SG" sz="3600" dirty="0"/>
              <a:t>The entire force that was with him marched up and approached the city and arrived in front of it. They set up camp north of Ai, with the valley between them and the city. </a:t>
            </a:r>
            <a:r>
              <a:rPr lang="en-SG" sz="3600" b="1" baseline="30000" dirty="0"/>
              <a:t>12 </a:t>
            </a:r>
            <a:r>
              <a:rPr lang="en-SG" sz="3600" dirty="0"/>
              <a:t>Joshua had taken about five thousand men and set them in ambush between Bethel and Ai, to the west of the city. </a:t>
            </a:r>
          </a:p>
          <a:p>
            <a:pPr marL="0" indent="0">
              <a:buNone/>
            </a:pPr>
            <a:endParaRPr lang="en-SG" dirty="0"/>
          </a:p>
        </p:txBody>
      </p:sp>
    </p:spTree>
    <p:extLst>
      <p:ext uri="{BB962C8B-B14F-4D97-AF65-F5344CB8AC3E}">
        <p14:creationId xmlns:p14="http://schemas.microsoft.com/office/powerpoint/2010/main" val="3221762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54282-8073-5638-E1D9-366D4BCC3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A58236-5B15-0880-F396-72DB720A6140}"/>
              </a:ext>
            </a:extLst>
          </p:cNvPr>
          <p:cNvSpPr>
            <a:spLocks noGrp="1"/>
          </p:cNvSpPr>
          <p:nvPr>
            <p:ph type="title"/>
          </p:nvPr>
        </p:nvSpPr>
        <p:spPr/>
        <p:txBody>
          <a:bodyPr/>
          <a:lstStyle/>
          <a:p>
            <a:r>
              <a:rPr lang="en-SG" b="1" dirty="0"/>
              <a:t>Joshua 8:10-29</a:t>
            </a:r>
            <a:endParaRPr lang="en-SG" dirty="0"/>
          </a:p>
        </p:txBody>
      </p:sp>
      <p:sp>
        <p:nvSpPr>
          <p:cNvPr id="3" name="Content Placeholder 2">
            <a:extLst>
              <a:ext uri="{FF2B5EF4-FFF2-40B4-BE49-F238E27FC236}">
                <a16:creationId xmlns:a16="http://schemas.microsoft.com/office/drawing/2014/main" id="{879C6B5D-703E-45D4-1DE6-5F138AB33510}"/>
              </a:ext>
            </a:extLst>
          </p:cNvPr>
          <p:cNvSpPr>
            <a:spLocks noGrp="1"/>
          </p:cNvSpPr>
          <p:nvPr>
            <p:ph idx="1"/>
          </p:nvPr>
        </p:nvSpPr>
        <p:spPr>
          <a:xfrm>
            <a:off x="838200" y="1825624"/>
            <a:ext cx="10515600" cy="4968367"/>
          </a:xfrm>
        </p:spPr>
        <p:txBody>
          <a:bodyPr>
            <a:normAutofit lnSpcReduction="10000"/>
          </a:bodyPr>
          <a:lstStyle/>
          <a:p>
            <a:pPr marL="0" indent="0">
              <a:buNone/>
            </a:pPr>
            <a:r>
              <a:rPr lang="en-SG" sz="3600" b="1" baseline="30000" dirty="0"/>
              <a:t>13 </a:t>
            </a:r>
            <a:r>
              <a:rPr lang="en-SG" sz="3600" dirty="0"/>
              <a:t>So the soldiers took up their positions—with the main camp to the north of the city and the ambush to the west of it. That night Joshua went into the valley. </a:t>
            </a:r>
            <a:r>
              <a:rPr lang="en-SG" sz="3600" b="1" baseline="30000" dirty="0"/>
              <a:t>14 </a:t>
            </a:r>
            <a:r>
              <a:rPr lang="en-SG" sz="3600" dirty="0"/>
              <a:t>When the king of Ai saw this, he and all the men of the city hurried out early in the morning to meet Israel in battle at a certain place overlooking the Arabah. But he did not know that an ambush had been set against him behind the city. </a:t>
            </a:r>
            <a:r>
              <a:rPr lang="en-SG" sz="3600" b="1" baseline="30000" dirty="0"/>
              <a:t>15 </a:t>
            </a:r>
            <a:r>
              <a:rPr lang="en-SG" sz="3600" dirty="0"/>
              <a:t>Joshua and all Israel let themselves be driven back before them, and they fled toward the wilderness. </a:t>
            </a:r>
          </a:p>
          <a:p>
            <a:pPr marL="0" indent="0">
              <a:buNone/>
            </a:pPr>
            <a:endParaRPr lang="en-SG" dirty="0"/>
          </a:p>
        </p:txBody>
      </p:sp>
    </p:spTree>
    <p:extLst>
      <p:ext uri="{BB962C8B-B14F-4D97-AF65-F5344CB8AC3E}">
        <p14:creationId xmlns:p14="http://schemas.microsoft.com/office/powerpoint/2010/main" val="1627427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1AB48-934D-F76C-E588-64C8EA4B41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7DE1D9-1026-F871-C41C-CF026783172B}"/>
              </a:ext>
            </a:extLst>
          </p:cNvPr>
          <p:cNvSpPr>
            <a:spLocks noGrp="1"/>
          </p:cNvSpPr>
          <p:nvPr>
            <p:ph type="title"/>
          </p:nvPr>
        </p:nvSpPr>
        <p:spPr/>
        <p:txBody>
          <a:bodyPr/>
          <a:lstStyle/>
          <a:p>
            <a:r>
              <a:rPr lang="en-SG" b="1" dirty="0"/>
              <a:t>Joshua 8:10-29</a:t>
            </a:r>
            <a:endParaRPr lang="en-SG" dirty="0"/>
          </a:p>
        </p:txBody>
      </p:sp>
      <p:sp>
        <p:nvSpPr>
          <p:cNvPr id="3" name="Content Placeholder 2">
            <a:extLst>
              <a:ext uri="{FF2B5EF4-FFF2-40B4-BE49-F238E27FC236}">
                <a16:creationId xmlns:a16="http://schemas.microsoft.com/office/drawing/2014/main" id="{3B36DA13-E53D-A244-0D12-B35E9C7887A0}"/>
              </a:ext>
            </a:extLst>
          </p:cNvPr>
          <p:cNvSpPr>
            <a:spLocks noGrp="1"/>
          </p:cNvSpPr>
          <p:nvPr>
            <p:ph idx="1"/>
          </p:nvPr>
        </p:nvSpPr>
        <p:spPr>
          <a:xfrm>
            <a:off x="838200" y="1825625"/>
            <a:ext cx="10515600" cy="4794632"/>
          </a:xfrm>
        </p:spPr>
        <p:txBody>
          <a:bodyPr>
            <a:normAutofit/>
          </a:bodyPr>
          <a:lstStyle/>
          <a:p>
            <a:pPr marL="0" indent="0">
              <a:buNone/>
            </a:pPr>
            <a:r>
              <a:rPr lang="en-SG" sz="3600" b="1" baseline="30000" dirty="0"/>
              <a:t>16 </a:t>
            </a:r>
            <a:r>
              <a:rPr lang="en-SG" sz="3600" dirty="0"/>
              <a:t>All the men of Ai were called to pursue them, and they pursued Joshua and were lured away from the city. </a:t>
            </a:r>
            <a:r>
              <a:rPr lang="en-SG" sz="3600" b="1" baseline="30000" dirty="0"/>
              <a:t>17 </a:t>
            </a:r>
            <a:r>
              <a:rPr lang="en-SG" sz="3600" dirty="0"/>
              <a:t>Not a man remained in Ai or Bethel who did not go after Israel. They left the city open and went in pursuit of Israel. </a:t>
            </a:r>
            <a:r>
              <a:rPr lang="en-SG" sz="3600" b="1" baseline="30000" dirty="0"/>
              <a:t>18 </a:t>
            </a:r>
            <a:r>
              <a:rPr lang="en-SG" sz="3600" dirty="0"/>
              <a:t>Then the Lord said to Joshua, “Hold out toward Ai the javelin that is in your hand, for into your hand I will deliver the city.” So Joshua held out toward the city the javelin that was in his hand. </a:t>
            </a:r>
          </a:p>
          <a:p>
            <a:pPr marL="0" indent="0">
              <a:buNone/>
            </a:pPr>
            <a:endParaRPr lang="en-SG" dirty="0"/>
          </a:p>
        </p:txBody>
      </p:sp>
    </p:spTree>
    <p:extLst>
      <p:ext uri="{BB962C8B-B14F-4D97-AF65-F5344CB8AC3E}">
        <p14:creationId xmlns:p14="http://schemas.microsoft.com/office/powerpoint/2010/main" val="2752529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D6465-E523-B0A7-EE7F-95FE55A4BC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5B389-FA62-DFCA-B5BD-F948680E5D11}"/>
              </a:ext>
            </a:extLst>
          </p:cNvPr>
          <p:cNvSpPr>
            <a:spLocks noGrp="1"/>
          </p:cNvSpPr>
          <p:nvPr>
            <p:ph type="title"/>
          </p:nvPr>
        </p:nvSpPr>
        <p:spPr/>
        <p:txBody>
          <a:bodyPr/>
          <a:lstStyle/>
          <a:p>
            <a:r>
              <a:rPr lang="en-SG" b="1" dirty="0"/>
              <a:t>Joshua 8:10-29</a:t>
            </a:r>
            <a:endParaRPr lang="en-SG" dirty="0"/>
          </a:p>
        </p:txBody>
      </p:sp>
      <p:sp>
        <p:nvSpPr>
          <p:cNvPr id="3" name="Content Placeholder 2">
            <a:extLst>
              <a:ext uri="{FF2B5EF4-FFF2-40B4-BE49-F238E27FC236}">
                <a16:creationId xmlns:a16="http://schemas.microsoft.com/office/drawing/2014/main" id="{0BB672EC-A4B4-8B86-6477-A37DC87A5127}"/>
              </a:ext>
            </a:extLst>
          </p:cNvPr>
          <p:cNvSpPr>
            <a:spLocks noGrp="1"/>
          </p:cNvSpPr>
          <p:nvPr>
            <p:ph idx="1"/>
          </p:nvPr>
        </p:nvSpPr>
        <p:spPr>
          <a:xfrm>
            <a:off x="838200" y="1825625"/>
            <a:ext cx="10515600" cy="4794632"/>
          </a:xfrm>
        </p:spPr>
        <p:txBody>
          <a:bodyPr>
            <a:normAutofit/>
          </a:bodyPr>
          <a:lstStyle/>
          <a:p>
            <a:pPr marL="0" indent="0">
              <a:buNone/>
            </a:pPr>
            <a:r>
              <a:rPr lang="en-SG" sz="3600" b="1" baseline="30000" dirty="0"/>
              <a:t>19 </a:t>
            </a:r>
            <a:r>
              <a:rPr lang="en-SG" sz="3600" dirty="0"/>
              <a:t>As soon as he did this, the men in the ambush rose quickly from their position and rushed forward. They entered the city and captured it and quickly set it on fire. </a:t>
            </a:r>
            <a:r>
              <a:rPr lang="en-SG" sz="3600" b="1" baseline="30000" dirty="0"/>
              <a:t>20 </a:t>
            </a:r>
            <a:r>
              <a:rPr lang="en-SG" sz="3600" dirty="0"/>
              <a:t>The men of Ai looked back and saw the smoke of the city rising up into the sky, but they had no chance to escape in any direction; the Israelites who had been fleeing toward the wilderness had turned back against their pursuers. </a:t>
            </a:r>
          </a:p>
          <a:p>
            <a:pPr marL="0" indent="0">
              <a:buNone/>
            </a:pPr>
            <a:endParaRPr lang="en-SG" dirty="0"/>
          </a:p>
        </p:txBody>
      </p:sp>
    </p:spTree>
    <p:extLst>
      <p:ext uri="{BB962C8B-B14F-4D97-AF65-F5344CB8AC3E}">
        <p14:creationId xmlns:p14="http://schemas.microsoft.com/office/powerpoint/2010/main" val="521506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BBF67-4124-F590-4B5B-ECE503F89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DBDE0F-6F63-C51D-9F2C-434D5E8DC611}"/>
              </a:ext>
            </a:extLst>
          </p:cNvPr>
          <p:cNvSpPr>
            <a:spLocks noGrp="1"/>
          </p:cNvSpPr>
          <p:nvPr>
            <p:ph type="title"/>
          </p:nvPr>
        </p:nvSpPr>
        <p:spPr/>
        <p:txBody>
          <a:bodyPr/>
          <a:lstStyle/>
          <a:p>
            <a:r>
              <a:rPr lang="en-SG" b="1" dirty="0"/>
              <a:t>Joshua 8:10-29</a:t>
            </a:r>
            <a:endParaRPr lang="en-SG" dirty="0"/>
          </a:p>
        </p:txBody>
      </p:sp>
      <p:sp>
        <p:nvSpPr>
          <p:cNvPr id="3" name="Content Placeholder 2">
            <a:extLst>
              <a:ext uri="{FF2B5EF4-FFF2-40B4-BE49-F238E27FC236}">
                <a16:creationId xmlns:a16="http://schemas.microsoft.com/office/drawing/2014/main" id="{4EFCF41A-00D7-3111-8AA9-4DB5E837E100}"/>
              </a:ext>
            </a:extLst>
          </p:cNvPr>
          <p:cNvSpPr>
            <a:spLocks noGrp="1"/>
          </p:cNvSpPr>
          <p:nvPr>
            <p:ph idx="1"/>
          </p:nvPr>
        </p:nvSpPr>
        <p:spPr>
          <a:xfrm>
            <a:off x="838200" y="1825625"/>
            <a:ext cx="10515600" cy="4794632"/>
          </a:xfrm>
        </p:spPr>
        <p:txBody>
          <a:bodyPr>
            <a:normAutofit/>
          </a:bodyPr>
          <a:lstStyle/>
          <a:p>
            <a:pPr marL="0" indent="0">
              <a:buNone/>
            </a:pPr>
            <a:r>
              <a:rPr lang="en-SG" sz="3600" b="1" baseline="30000" dirty="0"/>
              <a:t>21 </a:t>
            </a:r>
            <a:r>
              <a:rPr lang="en-SG" sz="3600" dirty="0"/>
              <a:t>For when Joshua and all Israel saw that the ambush had taken the city and that smoke was going up from it, they turned around and attacked the men of Ai. </a:t>
            </a:r>
            <a:r>
              <a:rPr lang="en-SG" sz="3600" b="1" baseline="30000" dirty="0"/>
              <a:t>22 </a:t>
            </a:r>
            <a:r>
              <a:rPr lang="en-SG" sz="3600" dirty="0"/>
              <a:t>Those in the ambush also came out of the city against them, so that they were caught in the middle, with Israelites on both sides. Israel cut them down, leaving them neither survivors nor fugitives. </a:t>
            </a:r>
            <a:r>
              <a:rPr lang="en-SG" sz="3600" b="1" baseline="30000" dirty="0"/>
              <a:t>23 </a:t>
            </a:r>
            <a:r>
              <a:rPr lang="en-SG" sz="3600" dirty="0"/>
              <a:t>But they took the king of Ai alive and brought him to Joshua.</a:t>
            </a:r>
          </a:p>
          <a:p>
            <a:pPr marL="0" indent="0">
              <a:buNone/>
            </a:pPr>
            <a:endParaRPr lang="en-SG" dirty="0"/>
          </a:p>
        </p:txBody>
      </p:sp>
    </p:spTree>
    <p:extLst>
      <p:ext uri="{BB962C8B-B14F-4D97-AF65-F5344CB8AC3E}">
        <p14:creationId xmlns:p14="http://schemas.microsoft.com/office/powerpoint/2010/main" val="786267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6E966-7939-AF25-D791-0929A830DE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48FDE7-BCD4-CC8B-DE21-C4244ED52515}"/>
              </a:ext>
            </a:extLst>
          </p:cNvPr>
          <p:cNvSpPr>
            <a:spLocks noGrp="1"/>
          </p:cNvSpPr>
          <p:nvPr>
            <p:ph type="title"/>
          </p:nvPr>
        </p:nvSpPr>
        <p:spPr/>
        <p:txBody>
          <a:bodyPr/>
          <a:lstStyle/>
          <a:p>
            <a:r>
              <a:rPr lang="en-SG" b="1" dirty="0"/>
              <a:t>Joshua 8:10-29</a:t>
            </a:r>
            <a:endParaRPr lang="en-SG" dirty="0"/>
          </a:p>
        </p:txBody>
      </p:sp>
      <p:sp>
        <p:nvSpPr>
          <p:cNvPr id="3" name="Content Placeholder 2">
            <a:extLst>
              <a:ext uri="{FF2B5EF4-FFF2-40B4-BE49-F238E27FC236}">
                <a16:creationId xmlns:a16="http://schemas.microsoft.com/office/drawing/2014/main" id="{885AC924-8F1D-3E76-DA6F-07D7DF40A7C0}"/>
              </a:ext>
            </a:extLst>
          </p:cNvPr>
          <p:cNvSpPr>
            <a:spLocks noGrp="1"/>
          </p:cNvSpPr>
          <p:nvPr>
            <p:ph idx="1"/>
          </p:nvPr>
        </p:nvSpPr>
        <p:spPr>
          <a:xfrm>
            <a:off x="838200" y="1825625"/>
            <a:ext cx="10515600" cy="4794632"/>
          </a:xfrm>
        </p:spPr>
        <p:txBody>
          <a:bodyPr>
            <a:normAutofit/>
          </a:bodyPr>
          <a:lstStyle/>
          <a:p>
            <a:pPr marL="0" indent="0">
              <a:buNone/>
            </a:pPr>
            <a:r>
              <a:rPr lang="en-SG" sz="3600" b="1" baseline="30000" dirty="0"/>
              <a:t>24 </a:t>
            </a:r>
            <a:r>
              <a:rPr lang="en-SG" sz="3600" dirty="0"/>
              <a:t>When Israel had finished killing all the men of Ai in the fields and in the wilderness where they had chased them, and when every one of them had been put to the sword, all the Israelites returned to Ai and killed those who were in it. </a:t>
            </a:r>
            <a:r>
              <a:rPr lang="en-SG" sz="3600" b="1" baseline="30000" dirty="0"/>
              <a:t>25 </a:t>
            </a:r>
            <a:r>
              <a:rPr lang="en-SG" sz="3600" dirty="0"/>
              <a:t>Twelve thousand men and women fell that day—all the people of Ai. </a:t>
            </a:r>
            <a:r>
              <a:rPr lang="en-SG" sz="3600" b="1" baseline="30000" dirty="0"/>
              <a:t>26 </a:t>
            </a:r>
            <a:r>
              <a:rPr lang="en-SG" sz="3600" dirty="0"/>
              <a:t>For Joshua did not draw back the hand that held out his javelin until he had destroyed all who lived in Ai. </a:t>
            </a:r>
          </a:p>
          <a:p>
            <a:pPr marL="0" indent="0">
              <a:buNone/>
            </a:pPr>
            <a:endParaRPr lang="en-SG" dirty="0"/>
          </a:p>
        </p:txBody>
      </p:sp>
    </p:spTree>
    <p:extLst>
      <p:ext uri="{BB962C8B-B14F-4D97-AF65-F5344CB8AC3E}">
        <p14:creationId xmlns:p14="http://schemas.microsoft.com/office/powerpoint/2010/main" val="2164233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99965-1A6D-B56E-732B-57406813B0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862475-0E91-BD03-25CD-F7B441D659F1}"/>
              </a:ext>
            </a:extLst>
          </p:cNvPr>
          <p:cNvSpPr>
            <a:spLocks noGrp="1"/>
          </p:cNvSpPr>
          <p:nvPr>
            <p:ph type="title"/>
          </p:nvPr>
        </p:nvSpPr>
        <p:spPr/>
        <p:txBody>
          <a:bodyPr/>
          <a:lstStyle/>
          <a:p>
            <a:r>
              <a:rPr lang="en-SG" b="1" dirty="0"/>
              <a:t>Joshua 8:10-29</a:t>
            </a:r>
            <a:endParaRPr lang="en-SG" dirty="0"/>
          </a:p>
        </p:txBody>
      </p:sp>
      <p:sp>
        <p:nvSpPr>
          <p:cNvPr id="3" name="Content Placeholder 2">
            <a:extLst>
              <a:ext uri="{FF2B5EF4-FFF2-40B4-BE49-F238E27FC236}">
                <a16:creationId xmlns:a16="http://schemas.microsoft.com/office/drawing/2014/main" id="{601A1FD6-3470-5386-08D8-85760E215149}"/>
              </a:ext>
            </a:extLst>
          </p:cNvPr>
          <p:cNvSpPr>
            <a:spLocks noGrp="1"/>
          </p:cNvSpPr>
          <p:nvPr>
            <p:ph idx="1"/>
          </p:nvPr>
        </p:nvSpPr>
        <p:spPr>
          <a:xfrm>
            <a:off x="838200" y="1825625"/>
            <a:ext cx="10515600" cy="4794632"/>
          </a:xfrm>
        </p:spPr>
        <p:txBody>
          <a:bodyPr>
            <a:normAutofit lnSpcReduction="10000"/>
          </a:bodyPr>
          <a:lstStyle/>
          <a:p>
            <a:pPr marL="0" indent="0">
              <a:buNone/>
            </a:pPr>
            <a:r>
              <a:rPr lang="en-SG" sz="3600" b="1" baseline="30000" dirty="0"/>
              <a:t>27 </a:t>
            </a:r>
            <a:r>
              <a:rPr lang="en-SG" sz="3600" dirty="0"/>
              <a:t>But Israel did carry off for themselves the livestock and plunder of this city, as the Lord had instructed Joshua. </a:t>
            </a:r>
            <a:r>
              <a:rPr lang="en-SG" sz="3600" b="1" baseline="30000" dirty="0"/>
              <a:t>28 </a:t>
            </a:r>
            <a:r>
              <a:rPr lang="en-SG" sz="3600" dirty="0"/>
              <a:t>So Joshua burned Ai and made it a permanent heap of ruins, a desolate place to this day. </a:t>
            </a:r>
            <a:r>
              <a:rPr lang="en-SG" sz="3600" b="1" baseline="30000" dirty="0"/>
              <a:t>29 </a:t>
            </a:r>
            <a:r>
              <a:rPr lang="en-SG" sz="3600" dirty="0"/>
              <a:t>He impaled the body of the king of Ai on a pole and left it there until evening. At sunset, Joshua ordered them to take the body from the pole and throw it down at the entrance of the city gate. And they raised a large pile of rocks over it, which remains to this day.</a:t>
            </a:r>
          </a:p>
          <a:p>
            <a:pPr marL="0" indent="0">
              <a:buNone/>
            </a:pPr>
            <a:endParaRPr lang="en-SG" dirty="0"/>
          </a:p>
        </p:txBody>
      </p:sp>
    </p:spTree>
    <p:extLst>
      <p:ext uri="{BB962C8B-B14F-4D97-AF65-F5344CB8AC3E}">
        <p14:creationId xmlns:p14="http://schemas.microsoft.com/office/powerpoint/2010/main" val="180612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0" name="Rectangle 4109">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Israelite's Victory over AI city - Kids Bible Story Audiobook | Himalaya">
            <a:extLst>
              <a:ext uri="{FF2B5EF4-FFF2-40B4-BE49-F238E27FC236}">
                <a16:creationId xmlns:a16="http://schemas.microsoft.com/office/drawing/2014/main" id="{75AB481B-61A0-D194-F627-0BF066ECBE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19" r="-2" b="1149"/>
          <a:stretch>
            <a:fillRect/>
          </a:stretch>
        </p:blipFill>
        <p:spPr bwMode="auto">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4112" name="Freeform: Shape 4111">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19" name="Freeform: Shape 4118">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20" name="Rectangle 4119">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18" name="Rectangle 4117">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35BA9BC-7402-9B1E-A7C7-90B6A1D67A78}"/>
              </a:ext>
            </a:extLst>
          </p:cNvPr>
          <p:cNvSpPr>
            <a:spLocks noGrp="1"/>
          </p:cNvSpPr>
          <p:nvPr>
            <p:ph idx="1"/>
          </p:nvPr>
        </p:nvSpPr>
        <p:spPr>
          <a:xfrm>
            <a:off x="374904" y="2522949"/>
            <a:ext cx="5065776" cy="3402363"/>
          </a:xfrm>
        </p:spPr>
        <p:txBody>
          <a:bodyPr anchor="t">
            <a:normAutofit/>
          </a:bodyPr>
          <a:lstStyle/>
          <a:p>
            <a:r>
              <a:rPr lang="en-SG" sz="3600" b="1" dirty="0">
                <a:solidFill>
                  <a:srgbClr val="FFFF00"/>
                </a:solidFill>
              </a:rPr>
              <a:t>Joshua 8:10-29 </a:t>
            </a:r>
            <a:r>
              <a:rPr lang="en-SG" sz="3600" dirty="0"/>
              <a:t>records an epic battle that unfolded exactly as God instructed Joshua.</a:t>
            </a:r>
          </a:p>
          <a:p>
            <a:endParaRPr lang="en-SG" sz="2000" dirty="0"/>
          </a:p>
        </p:txBody>
      </p:sp>
    </p:spTree>
    <p:extLst>
      <p:ext uri="{BB962C8B-B14F-4D97-AF65-F5344CB8AC3E}">
        <p14:creationId xmlns:p14="http://schemas.microsoft.com/office/powerpoint/2010/main" val="2899744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74A4BE-B102-8DC4-C7F2-A8C032A7F362}"/>
            </a:ext>
          </a:extLst>
        </p:cNvPr>
        <p:cNvGrpSpPr/>
        <p:nvPr/>
      </p:nvGrpSpPr>
      <p:grpSpPr>
        <a:xfrm>
          <a:off x="0" y="0"/>
          <a:ext cx="0" cy="0"/>
          <a:chOff x="0" y="0"/>
          <a:chExt cx="0" cy="0"/>
        </a:xfrm>
      </p:grpSpPr>
      <p:sp useBgFill="1">
        <p:nvSpPr>
          <p:cNvPr id="4110" name="Rectangle 4109">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Israelite's Victory over AI city - Kids Bible Story Audiobook | Himalaya">
            <a:extLst>
              <a:ext uri="{FF2B5EF4-FFF2-40B4-BE49-F238E27FC236}">
                <a16:creationId xmlns:a16="http://schemas.microsoft.com/office/drawing/2014/main" id="{D93E317E-52AD-BBC1-7148-467A7DD88F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19" r="-2" b="1149"/>
          <a:stretch>
            <a:fillRect/>
          </a:stretch>
        </p:blipFill>
        <p:spPr bwMode="auto">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4112" name="Freeform: Shape 4111">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14" name="Freeform: Shape 4113">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16" name="Rectangle 4115">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18" name="Rectangle 4117">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0CCA886-74D6-A269-8758-932C5EFBD84F}"/>
              </a:ext>
            </a:extLst>
          </p:cNvPr>
          <p:cNvSpPr>
            <a:spLocks noGrp="1"/>
          </p:cNvSpPr>
          <p:nvPr>
            <p:ph idx="1"/>
          </p:nvPr>
        </p:nvSpPr>
        <p:spPr>
          <a:xfrm>
            <a:off x="374904" y="2522949"/>
            <a:ext cx="5065776" cy="3402363"/>
          </a:xfrm>
        </p:spPr>
        <p:txBody>
          <a:bodyPr anchor="t">
            <a:normAutofit/>
          </a:bodyPr>
          <a:lstStyle/>
          <a:p>
            <a:r>
              <a:rPr lang="en-SG" sz="3600" b="1" dirty="0">
                <a:solidFill>
                  <a:srgbClr val="FFFF00"/>
                </a:solidFill>
              </a:rPr>
              <a:t>Joshua 8</a:t>
            </a:r>
            <a:r>
              <a:rPr lang="en-SG" sz="3600" dirty="0"/>
              <a:t> teaches us not to always look for a miracle, but to trust God completely and follow the guidance He provides in His Word.</a:t>
            </a:r>
          </a:p>
          <a:p>
            <a:endParaRPr lang="en-SG" sz="2000" dirty="0"/>
          </a:p>
        </p:txBody>
      </p:sp>
    </p:spTree>
    <p:extLst>
      <p:ext uri="{BB962C8B-B14F-4D97-AF65-F5344CB8AC3E}">
        <p14:creationId xmlns:p14="http://schemas.microsoft.com/office/powerpoint/2010/main" val="4126315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5F1F4-2005-A906-567F-FA62254071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A2AD67-781D-4B29-949A-66D146FC3C89}"/>
              </a:ext>
            </a:extLst>
          </p:cNvPr>
          <p:cNvSpPr>
            <a:spLocks noGrp="1"/>
          </p:cNvSpPr>
          <p:nvPr>
            <p:ph type="title"/>
          </p:nvPr>
        </p:nvSpPr>
        <p:spPr/>
        <p:txBody>
          <a:bodyPr/>
          <a:lstStyle/>
          <a:p>
            <a:r>
              <a:rPr lang="en-SG" b="1" dirty="0">
                <a:solidFill>
                  <a:srgbClr val="FFFF00"/>
                </a:solidFill>
              </a:rPr>
              <a:t>For Personal Reflection:</a:t>
            </a:r>
            <a:r>
              <a:rPr lang="en-SG" dirty="0">
                <a:solidFill>
                  <a:srgbClr val="FFFF00"/>
                </a:solidFill>
              </a:rPr>
              <a:t> </a:t>
            </a:r>
          </a:p>
        </p:txBody>
      </p:sp>
      <p:sp>
        <p:nvSpPr>
          <p:cNvPr id="3" name="Content Placeholder 2">
            <a:extLst>
              <a:ext uri="{FF2B5EF4-FFF2-40B4-BE49-F238E27FC236}">
                <a16:creationId xmlns:a16="http://schemas.microsoft.com/office/drawing/2014/main" id="{86AF4051-F1C5-A714-9885-8A8D6111C55F}"/>
              </a:ext>
            </a:extLst>
          </p:cNvPr>
          <p:cNvSpPr>
            <a:spLocks noGrp="1"/>
          </p:cNvSpPr>
          <p:nvPr>
            <p:ph idx="1"/>
          </p:nvPr>
        </p:nvSpPr>
        <p:spPr/>
        <p:txBody>
          <a:bodyPr>
            <a:normAutofit/>
          </a:bodyPr>
          <a:lstStyle/>
          <a:p>
            <a:r>
              <a:rPr lang="en-SG" sz="3600" dirty="0"/>
              <a:t>Am I willing to step out in faith and obedience, trusting God to work through my weaknesses to accomplish His purposes?</a:t>
            </a:r>
          </a:p>
        </p:txBody>
      </p:sp>
    </p:spTree>
    <p:extLst>
      <p:ext uri="{BB962C8B-B14F-4D97-AF65-F5344CB8AC3E}">
        <p14:creationId xmlns:p14="http://schemas.microsoft.com/office/powerpoint/2010/main" val="2840305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63" name="Rectangle 5162">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2" name="Rectangle 5161">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A8BB4C7-02FE-1876-33D0-078DF5E91529}"/>
              </a:ext>
            </a:extLst>
          </p:cNvPr>
          <p:cNvSpPr>
            <a:spLocks noGrp="1"/>
          </p:cNvSpPr>
          <p:nvPr>
            <p:ph idx="1"/>
          </p:nvPr>
        </p:nvSpPr>
        <p:spPr>
          <a:xfrm>
            <a:off x="786384" y="1474705"/>
            <a:ext cx="3747135" cy="3908586"/>
          </a:xfrm>
        </p:spPr>
        <p:txBody>
          <a:bodyPr>
            <a:noAutofit/>
          </a:bodyPr>
          <a:lstStyle/>
          <a:p>
            <a:pPr marL="0" indent="0">
              <a:buNone/>
            </a:pPr>
            <a:r>
              <a:rPr lang="en-SG" sz="4600" b="1" dirty="0"/>
              <a:t>3. God Renewed The Israelites’ Commitment To Him.</a:t>
            </a:r>
            <a:br>
              <a:rPr lang="en-SG" sz="4600" dirty="0"/>
            </a:br>
            <a:endParaRPr lang="en-SG" sz="4600" dirty="0"/>
          </a:p>
        </p:txBody>
      </p:sp>
      <p:pic>
        <p:nvPicPr>
          <p:cNvPr id="4" name="Picture 2" descr="The Covenant Affirmed at Sinai">
            <a:extLst>
              <a:ext uri="{FF2B5EF4-FFF2-40B4-BE49-F238E27FC236}">
                <a16:creationId xmlns:a16="http://schemas.microsoft.com/office/drawing/2014/main" id="{F4778856-A4B7-6356-3420-A856A72A54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326" r="3" b="3"/>
          <a:stretch>
            <a:fillRect/>
          </a:stretch>
        </p:blipFill>
        <p:spPr bwMode="auto">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9472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A5419-8CD5-805E-8A83-368C2AC8C4E4}"/>
              </a:ext>
            </a:extLst>
          </p:cNvPr>
          <p:cNvSpPr>
            <a:spLocks noGrp="1"/>
          </p:cNvSpPr>
          <p:nvPr>
            <p:ph type="title"/>
          </p:nvPr>
        </p:nvSpPr>
        <p:spPr/>
        <p:txBody>
          <a:bodyPr/>
          <a:lstStyle/>
          <a:p>
            <a:r>
              <a:rPr lang="en-SG" b="1" dirty="0"/>
              <a:t>Joshua 8:30-35</a:t>
            </a:r>
            <a:endParaRPr lang="en-SG" dirty="0"/>
          </a:p>
        </p:txBody>
      </p:sp>
      <p:sp>
        <p:nvSpPr>
          <p:cNvPr id="3" name="Content Placeholder 2">
            <a:extLst>
              <a:ext uri="{FF2B5EF4-FFF2-40B4-BE49-F238E27FC236}">
                <a16:creationId xmlns:a16="http://schemas.microsoft.com/office/drawing/2014/main" id="{BA56C72D-39D4-04B8-6D42-210FDFE5D73B}"/>
              </a:ext>
            </a:extLst>
          </p:cNvPr>
          <p:cNvSpPr>
            <a:spLocks noGrp="1"/>
          </p:cNvSpPr>
          <p:nvPr>
            <p:ph idx="1"/>
          </p:nvPr>
        </p:nvSpPr>
        <p:spPr/>
        <p:txBody>
          <a:bodyPr>
            <a:normAutofit lnSpcReduction="10000"/>
          </a:bodyPr>
          <a:lstStyle/>
          <a:p>
            <a:pPr marL="0" indent="0">
              <a:buNone/>
            </a:pPr>
            <a:r>
              <a:rPr lang="en-SG" sz="3600" b="1" baseline="30000" dirty="0"/>
              <a:t>30 </a:t>
            </a:r>
            <a:r>
              <a:rPr lang="en-SG" sz="3600" dirty="0"/>
              <a:t>Then Joshua built on Mount Ebal an altar to the Lord, the God of Israel, </a:t>
            </a:r>
            <a:r>
              <a:rPr lang="en-SG" sz="3600" b="1" baseline="30000" dirty="0"/>
              <a:t>31 </a:t>
            </a:r>
            <a:r>
              <a:rPr lang="en-SG" sz="3600" dirty="0"/>
              <a:t>as Moses the servant of the Lord had commanded the Israelites. He built it according to what is written in the Book of the Law of Moses—an altar of uncut stones, on which no iron tool had been used. On it they offered to the Lord burnt offerings and sacrificed fellowship offerings. </a:t>
            </a:r>
            <a:r>
              <a:rPr lang="en-SG" sz="3600" b="1" baseline="30000" dirty="0"/>
              <a:t>32 </a:t>
            </a:r>
            <a:r>
              <a:rPr lang="en-SG" sz="3600" dirty="0"/>
              <a:t>There, in the presence of the Israelites, Joshua wrote on stones a copy of the law of Moses. </a:t>
            </a:r>
          </a:p>
          <a:p>
            <a:pPr marL="0" indent="0">
              <a:buNone/>
            </a:pPr>
            <a:endParaRPr lang="en-SG" dirty="0"/>
          </a:p>
        </p:txBody>
      </p:sp>
    </p:spTree>
    <p:extLst>
      <p:ext uri="{BB962C8B-B14F-4D97-AF65-F5344CB8AC3E}">
        <p14:creationId xmlns:p14="http://schemas.microsoft.com/office/powerpoint/2010/main" val="318189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66620-342B-F7F6-1CEB-21C9517E57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DE5BFF-54D3-953A-8BCA-6DCEDD54FB74}"/>
              </a:ext>
            </a:extLst>
          </p:cNvPr>
          <p:cNvSpPr>
            <a:spLocks noGrp="1"/>
          </p:cNvSpPr>
          <p:nvPr>
            <p:ph type="title"/>
          </p:nvPr>
        </p:nvSpPr>
        <p:spPr/>
        <p:txBody>
          <a:bodyPr/>
          <a:lstStyle/>
          <a:p>
            <a:r>
              <a:rPr lang="en-SG" b="1" dirty="0"/>
              <a:t>Joshua 8:30-35</a:t>
            </a:r>
            <a:endParaRPr lang="en-SG" dirty="0"/>
          </a:p>
        </p:txBody>
      </p:sp>
      <p:sp>
        <p:nvSpPr>
          <p:cNvPr id="3" name="Content Placeholder 2">
            <a:extLst>
              <a:ext uri="{FF2B5EF4-FFF2-40B4-BE49-F238E27FC236}">
                <a16:creationId xmlns:a16="http://schemas.microsoft.com/office/drawing/2014/main" id="{388A87B3-8A57-572E-4342-717A3C5544AA}"/>
              </a:ext>
            </a:extLst>
          </p:cNvPr>
          <p:cNvSpPr>
            <a:spLocks noGrp="1"/>
          </p:cNvSpPr>
          <p:nvPr>
            <p:ph idx="1"/>
          </p:nvPr>
        </p:nvSpPr>
        <p:spPr>
          <a:xfrm>
            <a:off x="838200" y="1825624"/>
            <a:ext cx="10515600" cy="4776343"/>
          </a:xfrm>
        </p:spPr>
        <p:txBody>
          <a:bodyPr>
            <a:normAutofit lnSpcReduction="10000"/>
          </a:bodyPr>
          <a:lstStyle/>
          <a:p>
            <a:pPr marL="0" indent="0">
              <a:buNone/>
            </a:pPr>
            <a:r>
              <a:rPr lang="en-SG" sz="3600" b="1" baseline="30000" dirty="0"/>
              <a:t>33 </a:t>
            </a:r>
            <a:r>
              <a:rPr lang="en-SG" sz="3600" dirty="0"/>
              <a:t>All the Israelites, with their elders, officials and judges, were standing on both sides of the ark of the covenant of the Lord, facing the Levitical priests who carried it. Both the foreigners living among them and the native-born were there. Half of the people stood in front of Mount Gerizim and half of them in front of Mount Ebal, as Moses the servant of the Lord had formerly commanded when he gave instructions to bless the people of Israel.</a:t>
            </a:r>
          </a:p>
          <a:p>
            <a:pPr marL="0" indent="0">
              <a:buNone/>
            </a:pPr>
            <a:r>
              <a:rPr lang="en-SG" sz="3600" dirty="0"/>
              <a:t> </a:t>
            </a:r>
          </a:p>
          <a:p>
            <a:pPr marL="0" indent="0">
              <a:buNone/>
            </a:pPr>
            <a:endParaRPr lang="en-SG" dirty="0"/>
          </a:p>
        </p:txBody>
      </p:sp>
    </p:spTree>
    <p:extLst>
      <p:ext uri="{BB962C8B-B14F-4D97-AF65-F5344CB8AC3E}">
        <p14:creationId xmlns:p14="http://schemas.microsoft.com/office/powerpoint/2010/main" val="3786417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7D173-6A41-8BE0-B871-6F7E5C7AA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869D70-8841-B952-233F-75E86912D92C}"/>
              </a:ext>
            </a:extLst>
          </p:cNvPr>
          <p:cNvSpPr>
            <a:spLocks noGrp="1"/>
          </p:cNvSpPr>
          <p:nvPr>
            <p:ph type="title"/>
          </p:nvPr>
        </p:nvSpPr>
        <p:spPr/>
        <p:txBody>
          <a:bodyPr/>
          <a:lstStyle/>
          <a:p>
            <a:r>
              <a:rPr lang="en-SG" b="1" dirty="0"/>
              <a:t>Joshua 8:30-35</a:t>
            </a:r>
            <a:endParaRPr lang="en-SG" dirty="0"/>
          </a:p>
        </p:txBody>
      </p:sp>
      <p:sp>
        <p:nvSpPr>
          <p:cNvPr id="3" name="Content Placeholder 2">
            <a:extLst>
              <a:ext uri="{FF2B5EF4-FFF2-40B4-BE49-F238E27FC236}">
                <a16:creationId xmlns:a16="http://schemas.microsoft.com/office/drawing/2014/main" id="{48221269-99EB-062E-F7BE-9E87BCAD1BBA}"/>
              </a:ext>
            </a:extLst>
          </p:cNvPr>
          <p:cNvSpPr>
            <a:spLocks noGrp="1"/>
          </p:cNvSpPr>
          <p:nvPr>
            <p:ph idx="1"/>
          </p:nvPr>
        </p:nvSpPr>
        <p:spPr>
          <a:xfrm>
            <a:off x="838200" y="1825624"/>
            <a:ext cx="10515600" cy="4776343"/>
          </a:xfrm>
        </p:spPr>
        <p:txBody>
          <a:bodyPr>
            <a:normAutofit/>
          </a:bodyPr>
          <a:lstStyle/>
          <a:p>
            <a:pPr marL="0" indent="0">
              <a:buNone/>
            </a:pPr>
            <a:r>
              <a:rPr lang="en-SG" sz="3600" b="1" baseline="30000" dirty="0"/>
              <a:t>34 </a:t>
            </a:r>
            <a:r>
              <a:rPr lang="en-SG" sz="3600" dirty="0"/>
              <a:t>Afterward, Joshua read all the words of the law—the blessings and the curses—just as it is written in the Book of the Law. </a:t>
            </a:r>
            <a:r>
              <a:rPr lang="en-SG" sz="3600" b="1" baseline="30000" dirty="0"/>
              <a:t>35 </a:t>
            </a:r>
            <a:r>
              <a:rPr lang="en-SG" sz="3600" dirty="0"/>
              <a:t>There was not a word of all that Moses had commanded that Joshua did not read to the whole assembly of Israel, including the women and children, and the foreigners who lived among them.</a:t>
            </a:r>
          </a:p>
          <a:p>
            <a:pPr marL="0" indent="0">
              <a:buNone/>
            </a:pPr>
            <a:r>
              <a:rPr lang="en-SG" sz="3600" dirty="0"/>
              <a:t> </a:t>
            </a:r>
          </a:p>
          <a:p>
            <a:pPr marL="0" indent="0">
              <a:buNone/>
            </a:pPr>
            <a:endParaRPr lang="en-SG" dirty="0"/>
          </a:p>
        </p:txBody>
      </p:sp>
    </p:spTree>
    <p:extLst>
      <p:ext uri="{BB962C8B-B14F-4D97-AF65-F5344CB8AC3E}">
        <p14:creationId xmlns:p14="http://schemas.microsoft.com/office/powerpoint/2010/main" val="97802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4305F2-562A-ED8A-89FD-42D64C2CEB7E}"/>
            </a:ext>
          </a:extLst>
        </p:cNvPr>
        <p:cNvGrpSpPr/>
        <p:nvPr/>
      </p:nvGrpSpPr>
      <p:grpSpPr>
        <a:xfrm>
          <a:off x="0" y="0"/>
          <a:ext cx="0" cy="0"/>
          <a:chOff x="0" y="0"/>
          <a:chExt cx="0" cy="0"/>
        </a:xfrm>
      </p:grpSpPr>
      <p:sp useBgFill="1">
        <p:nvSpPr>
          <p:cNvPr id="5172" name="Rectangle 517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50C3EE-7FD7-0C3C-B7B9-A1552215B163}"/>
              </a:ext>
            </a:extLst>
          </p:cNvPr>
          <p:cNvSpPr>
            <a:spLocks noGrp="1"/>
          </p:cNvSpPr>
          <p:nvPr>
            <p:ph idx="1"/>
          </p:nvPr>
        </p:nvSpPr>
        <p:spPr>
          <a:xfrm>
            <a:off x="1343165" y="1144576"/>
            <a:ext cx="4619621" cy="4460695"/>
          </a:xfrm>
        </p:spPr>
        <p:txBody>
          <a:bodyPr>
            <a:normAutofit lnSpcReduction="10000"/>
          </a:bodyPr>
          <a:lstStyle/>
          <a:p>
            <a:r>
              <a:rPr lang="en-SG" sz="3600" dirty="0"/>
              <a:t>After the Israelites successfully captured the city of Ai, Joshua read </a:t>
            </a:r>
            <a:r>
              <a:rPr lang="en-SG" sz="3600" b="1" dirty="0">
                <a:solidFill>
                  <a:srgbClr val="FFFF00"/>
                </a:solidFill>
              </a:rPr>
              <a:t>the blessings and curses in the Book of the Law</a:t>
            </a:r>
            <a:r>
              <a:rPr lang="en-SG" sz="3600" dirty="0"/>
              <a:t> to reaffirm their covenant with God.</a:t>
            </a:r>
          </a:p>
          <a:p>
            <a:pPr marL="0" indent="0">
              <a:buNone/>
            </a:pPr>
            <a:endParaRPr lang="en-SG" sz="2000" dirty="0"/>
          </a:p>
        </p:txBody>
      </p:sp>
      <p:pic>
        <p:nvPicPr>
          <p:cNvPr id="2" name="Picture 2" descr="The Covenant Affirmed at Sinai">
            <a:extLst>
              <a:ext uri="{FF2B5EF4-FFF2-40B4-BE49-F238E27FC236}">
                <a16:creationId xmlns:a16="http://schemas.microsoft.com/office/drawing/2014/main" id="{1D31F376-055B-BC63-EBE7-3AABB83B95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03" r="9750"/>
          <a:stretch>
            <a:fillRect/>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6613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278B56-D570-38A7-9C4A-DAE822EEEC3A}"/>
            </a:ext>
          </a:extLst>
        </p:cNvPr>
        <p:cNvGrpSpPr/>
        <p:nvPr/>
      </p:nvGrpSpPr>
      <p:grpSpPr>
        <a:xfrm>
          <a:off x="0" y="0"/>
          <a:ext cx="0" cy="0"/>
          <a:chOff x="0" y="0"/>
          <a:chExt cx="0" cy="0"/>
        </a:xfrm>
      </p:grpSpPr>
      <p:sp useBgFill="1">
        <p:nvSpPr>
          <p:cNvPr id="5172" name="Rectangle 5171">
            <a:extLst>
              <a:ext uri="{FF2B5EF4-FFF2-40B4-BE49-F238E27FC236}">
                <a16:creationId xmlns:a16="http://schemas.microsoft.com/office/drawing/2014/main" id="{0D0F75FC-F613-08E1-B0EA-35182F7127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8C350F-6E66-E9CB-AED3-778BCC34D1B9}"/>
              </a:ext>
            </a:extLst>
          </p:cNvPr>
          <p:cNvSpPr>
            <a:spLocks noGrp="1"/>
          </p:cNvSpPr>
          <p:nvPr>
            <p:ph idx="1"/>
          </p:nvPr>
        </p:nvSpPr>
        <p:spPr>
          <a:xfrm>
            <a:off x="1343165" y="1144576"/>
            <a:ext cx="4619621" cy="4625287"/>
          </a:xfrm>
        </p:spPr>
        <p:txBody>
          <a:bodyPr>
            <a:normAutofit lnSpcReduction="10000"/>
          </a:bodyPr>
          <a:lstStyle/>
          <a:p>
            <a:r>
              <a:rPr lang="en-SG" sz="3600" dirty="0"/>
              <a:t>Ultimately, </a:t>
            </a:r>
            <a:r>
              <a:rPr lang="en-SG" sz="3600" b="1" dirty="0">
                <a:solidFill>
                  <a:srgbClr val="FFFF00"/>
                </a:solidFill>
              </a:rPr>
              <a:t>Joshua 8</a:t>
            </a:r>
            <a:r>
              <a:rPr lang="en-SG" sz="3600" dirty="0">
                <a:solidFill>
                  <a:srgbClr val="FFFF00"/>
                </a:solidFill>
              </a:rPr>
              <a:t> </a:t>
            </a:r>
            <a:r>
              <a:rPr lang="en-SG" sz="3600" dirty="0"/>
              <a:t>clearly teaches us that God’s blessing is not automatic and cannot be received simply because we “claim” it by faith; rather, it comes through faithful obedience.</a:t>
            </a:r>
          </a:p>
          <a:p>
            <a:pPr marL="0" indent="0">
              <a:buNone/>
            </a:pPr>
            <a:endParaRPr lang="en-SG" sz="2000" dirty="0"/>
          </a:p>
        </p:txBody>
      </p:sp>
      <p:pic>
        <p:nvPicPr>
          <p:cNvPr id="2" name="Picture 2" descr="The Covenant Affirmed at Sinai">
            <a:extLst>
              <a:ext uri="{FF2B5EF4-FFF2-40B4-BE49-F238E27FC236}">
                <a16:creationId xmlns:a16="http://schemas.microsoft.com/office/drawing/2014/main" id="{81699DD7-5E9E-1738-2F4C-FA1C0841D4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03" r="9750"/>
          <a:stretch>
            <a:fillRect/>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097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38F3E-FF18-1387-4023-38C7A3DB71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D1BD20-4AAD-58EA-7051-B9C667EAB4AE}"/>
              </a:ext>
            </a:extLst>
          </p:cNvPr>
          <p:cNvSpPr>
            <a:spLocks noGrp="1"/>
          </p:cNvSpPr>
          <p:nvPr>
            <p:ph type="title"/>
          </p:nvPr>
        </p:nvSpPr>
        <p:spPr/>
        <p:txBody>
          <a:bodyPr/>
          <a:lstStyle/>
          <a:p>
            <a:r>
              <a:rPr lang="en-SG" b="1" dirty="0">
                <a:solidFill>
                  <a:srgbClr val="FFFF00"/>
                </a:solidFill>
              </a:rPr>
              <a:t>For Personal Reflection:</a:t>
            </a:r>
            <a:r>
              <a:rPr lang="en-SG" dirty="0">
                <a:solidFill>
                  <a:srgbClr val="FFFF00"/>
                </a:solidFill>
              </a:rPr>
              <a:t> </a:t>
            </a:r>
          </a:p>
        </p:txBody>
      </p:sp>
      <p:sp>
        <p:nvSpPr>
          <p:cNvPr id="3" name="Content Placeholder 2">
            <a:extLst>
              <a:ext uri="{FF2B5EF4-FFF2-40B4-BE49-F238E27FC236}">
                <a16:creationId xmlns:a16="http://schemas.microsoft.com/office/drawing/2014/main" id="{D2924415-CFDF-8DC2-215B-930FA275BC51}"/>
              </a:ext>
            </a:extLst>
          </p:cNvPr>
          <p:cNvSpPr>
            <a:spLocks noGrp="1"/>
          </p:cNvSpPr>
          <p:nvPr>
            <p:ph idx="1"/>
          </p:nvPr>
        </p:nvSpPr>
        <p:spPr/>
        <p:txBody>
          <a:bodyPr>
            <a:normAutofit/>
          </a:bodyPr>
          <a:lstStyle/>
          <a:p>
            <a:r>
              <a:rPr lang="en-SG" sz="3600" dirty="0"/>
              <a:t>What practical steps can I take today to stay faithful and obedient to God, so that I can continue experiencing His blessings?</a:t>
            </a:r>
          </a:p>
        </p:txBody>
      </p:sp>
    </p:spTree>
    <p:extLst>
      <p:ext uri="{BB962C8B-B14F-4D97-AF65-F5344CB8AC3E}">
        <p14:creationId xmlns:p14="http://schemas.microsoft.com/office/powerpoint/2010/main" val="2990356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EDCC7-0CAF-D5F9-1FBF-480A997C00CF}"/>
              </a:ext>
            </a:extLst>
          </p:cNvPr>
          <p:cNvSpPr>
            <a:spLocks noGrp="1"/>
          </p:cNvSpPr>
          <p:nvPr>
            <p:ph type="title"/>
          </p:nvPr>
        </p:nvSpPr>
        <p:spPr/>
        <p:txBody>
          <a:bodyPr/>
          <a:lstStyle/>
          <a:p>
            <a:r>
              <a:rPr lang="en-SG" b="1" dirty="0">
                <a:solidFill>
                  <a:srgbClr val="FFFF00"/>
                </a:solidFill>
              </a:rPr>
              <a:t>In Conclusion</a:t>
            </a:r>
            <a:endParaRPr lang="en-SG" dirty="0">
              <a:solidFill>
                <a:srgbClr val="FFFF00"/>
              </a:solidFill>
            </a:endParaRPr>
          </a:p>
        </p:txBody>
      </p:sp>
      <p:sp>
        <p:nvSpPr>
          <p:cNvPr id="3" name="Content Placeholder 2">
            <a:extLst>
              <a:ext uri="{FF2B5EF4-FFF2-40B4-BE49-F238E27FC236}">
                <a16:creationId xmlns:a16="http://schemas.microsoft.com/office/drawing/2014/main" id="{1FA42CD8-7C9C-B6E8-FDE9-CED819A1A1EE}"/>
              </a:ext>
            </a:extLst>
          </p:cNvPr>
          <p:cNvSpPr>
            <a:spLocks noGrp="1"/>
          </p:cNvSpPr>
          <p:nvPr>
            <p:ph idx="1"/>
          </p:nvPr>
        </p:nvSpPr>
        <p:spPr>
          <a:xfrm>
            <a:off x="838200" y="1825624"/>
            <a:ext cx="10515600" cy="4831207"/>
          </a:xfrm>
        </p:spPr>
        <p:txBody>
          <a:bodyPr>
            <a:normAutofit/>
          </a:bodyPr>
          <a:lstStyle/>
          <a:p>
            <a:pPr marL="0" indent="0">
              <a:buNone/>
            </a:pPr>
            <a:r>
              <a:rPr lang="en-SG" sz="3600" dirty="0"/>
              <a:t>1. Despite our failures or backsliding, God wants to restore us and lead us to victory again.</a:t>
            </a:r>
          </a:p>
          <a:p>
            <a:pPr marL="0" indent="0">
              <a:buNone/>
            </a:pPr>
            <a:endParaRPr lang="en-SG" sz="800" dirty="0"/>
          </a:p>
          <a:p>
            <a:pPr marL="0" indent="0">
              <a:buNone/>
            </a:pPr>
            <a:r>
              <a:rPr lang="en-SG" sz="3600" dirty="0"/>
              <a:t>2. Not to always look for a miracle, but to trust God completely and follow the guidance He provides in His Word.</a:t>
            </a:r>
          </a:p>
          <a:p>
            <a:pPr marL="0" indent="0">
              <a:buNone/>
            </a:pPr>
            <a:endParaRPr lang="en-SG" sz="800" dirty="0"/>
          </a:p>
          <a:p>
            <a:pPr marL="0" indent="0">
              <a:buNone/>
            </a:pPr>
            <a:r>
              <a:rPr lang="en-SG" sz="3600" dirty="0"/>
              <a:t>3. God’s blessings are not automatic and come only through faithful obedience to Him.</a:t>
            </a:r>
          </a:p>
          <a:p>
            <a:endParaRPr lang="en-SG" dirty="0"/>
          </a:p>
        </p:txBody>
      </p:sp>
    </p:spTree>
    <p:extLst>
      <p:ext uri="{BB962C8B-B14F-4D97-AF65-F5344CB8AC3E}">
        <p14:creationId xmlns:p14="http://schemas.microsoft.com/office/powerpoint/2010/main" val="11536837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9" name="Rectangle 6158">
            <a:extLst>
              <a:ext uri="{FF2B5EF4-FFF2-40B4-BE49-F238E27FC236}">
                <a16:creationId xmlns:a16="http://schemas.microsoft.com/office/drawing/2014/main" id="{8F58EDD9-0685-44E6-9B72-108BB10E1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57EEE0-9478-C02D-2BA7-B4BB33188831}"/>
              </a:ext>
            </a:extLst>
          </p:cNvPr>
          <p:cNvSpPr>
            <a:spLocks noGrp="1"/>
          </p:cNvSpPr>
          <p:nvPr>
            <p:ph type="title"/>
          </p:nvPr>
        </p:nvSpPr>
        <p:spPr>
          <a:xfrm>
            <a:off x="633446" y="640081"/>
            <a:ext cx="5913658" cy="3849244"/>
          </a:xfrm>
          <a:noFill/>
        </p:spPr>
        <p:txBody>
          <a:bodyPr vert="horz" lIns="91440" tIns="45720" rIns="91440" bIns="45720" rtlCol="0" anchor="b">
            <a:normAutofit/>
          </a:bodyPr>
          <a:lstStyle/>
          <a:p>
            <a:pPr marL="571500" indent="-571500" algn="r">
              <a:buFont typeface="Arial" panose="020B0604020202020204" pitchFamily="34" charset="0"/>
              <a:buChar char="•"/>
            </a:pPr>
            <a:r>
              <a:rPr lang="en-US" sz="4200" b="1" dirty="0"/>
              <a:t>There is a story about a man who got lost in the desert and came across an old water pump...</a:t>
            </a:r>
            <a:br>
              <a:rPr lang="en-US" sz="4200" dirty="0"/>
            </a:br>
            <a:endParaRPr lang="en-US" sz="4200" dirty="0"/>
          </a:p>
        </p:txBody>
      </p:sp>
      <p:pic>
        <p:nvPicPr>
          <p:cNvPr id="6148" name="Picture 4" descr="An old pump in a desert (A small story) ==============================  ===== Once a man got lost in a desert. The water in his flask had run out  two days ago, and he">
            <a:extLst>
              <a:ext uri="{FF2B5EF4-FFF2-40B4-BE49-F238E27FC236}">
                <a16:creationId xmlns:a16="http://schemas.microsoft.com/office/drawing/2014/main" id="{74BAD93A-B558-B9B2-5CCB-8AF72A1177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1559"/>
          <a:stretch>
            <a:fillRect/>
          </a:stretch>
        </p:blipFill>
        <p:spPr bwMode="auto">
          <a:xfrm>
            <a:off x="7040880" y="10"/>
            <a:ext cx="5148072"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6436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67A84-8055-1F38-9EC3-8DD07F01C28B}"/>
              </a:ext>
            </a:extLst>
          </p:cNvPr>
          <p:cNvSpPr>
            <a:spLocks noGrp="1"/>
          </p:cNvSpPr>
          <p:nvPr>
            <p:ph type="title"/>
          </p:nvPr>
        </p:nvSpPr>
        <p:spPr/>
        <p:txBody>
          <a:bodyPr/>
          <a:lstStyle/>
          <a:p>
            <a:r>
              <a:rPr lang="en-SG" b="1" dirty="0">
                <a:solidFill>
                  <a:srgbClr val="FFFF00"/>
                </a:solidFill>
              </a:rPr>
              <a:t>Discussion Questions</a:t>
            </a:r>
          </a:p>
        </p:txBody>
      </p:sp>
      <p:sp>
        <p:nvSpPr>
          <p:cNvPr id="3" name="Content Placeholder 2">
            <a:extLst>
              <a:ext uri="{FF2B5EF4-FFF2-40B4-BE49-F238E27FC236}">
                <a16:creationId xmlns:a16="http://schemas.microsoft.com/office/drawing/2014/main" id="{B5B9548A-17A6-0F99-9B3A-1632E4B97309}"/>
              </a:ext>
            </a:extLst>
          </p:cNvPr>
          <p:cNvSpPr>
            <a:spLocks noGrp="1"/>
          </p:cNvSpPr>
          <p:nvPr>
            <p:ph idx="1"/>
          </p:nvPr>
        </p:nvSpPr>
        <p:spPr>
          <a:xfrm>
            <a:off x="838200" y="1541145"/>
            <a:ext cx="10515600" cy="4666616"/>
          </a:xfrm>
        </p:spPr>
        <p:txBody>
          <a:bodyPr>
            <a:normAutofit fontScale="92500" lnSpcReduction="10000"/>
          </a:bodyPr>
          <a:lstStyle/>
          <a:p>
            <a:pPr marL="514350" indent="-514350">
              <a:buFont typeface="+mj-lt"/>
              <a:buAutoNum type="arabicPeriod"/>
            </a:pPr>
            <a:r>
              <a:rPr lang="en-US" dirty="0"/>
              <a:t>Read Joshua 8:1-2. After Israel’s failure, God reassured Joshua and called them to move forward again. What does this teach us about God’s grace and restoration after we fail?</a:t>
            </a:r>
          </a:p>
          <a:p>
            <a:pPr marL="514350" indent="-514350">
              <a:buFont typeface="+mj-lt"/>
              <a:buAutoNum type="arabicPeriod"/>
            </a:pPr>
            <a:r>
              <a:rPr lang="en-US" dirty="0"/>
              <a:t>Read Jeremiah 3:22. How does this promise encourage those who feel they have drifted away from God?</a:t>
            </a:r>
          </a:p>
          <a:p>
            <a:pPr marL="514350" indent="-514350">
              <a:buFont typeface="+mj-lt"/>
              <a:buAutoNum type="arabicPeriod"/>
            </a:pPr>
            <a:r>
              <a:rPr lang="en-US" dirty="0"/>
              <a:t>Read Joshua 8:18–19. The Israelites followed God’s instructions carefully in the battle plan against Ai. What are some ways we can practice trusting and obeying God even when His instructions are not easy or obvious?</a:t>
            </a:r>
          </a:p>
          <a:p>
            <a:pPr marL="514350" indent="-514350">
              <a:buFont typeface="+mj-lt"/>
              <a:buAutoNum type="arabicPeriod"/>
            </a:pPr>
            <a:r>
              <a:rPr lang="en-US" dirty="0"/>
              <a:t>Read Joshua 8:34–35. After the victory, Joshua led the people in renewing their covenant with God by reading the Law. What practical steps can help us renew our commitment to God and remain faithful to Him daily?</a:t>
            </a:r>
            <a:endParaRPr lang="en-SG" dirty="0"/>
          </a:p>
        </p:txBody>
      </p:sp>
    </p:spTree>
    <p:extLst>
      <p:ext uri="{BB962C8B-B14F-4D97-AF65-F5344CB8AC3E}">
        <p14:creationId xmlns:p14="http://schemas.microsoft.com/office/powerpoint/2010/main" val="40919269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122</TotalTime>
  <Words>2056</Words>
  <Application>Microsoft Office PowerPoint</Application>
  <PresentationFormat>Widescreen</PresentationFormat>
  <Paragraphs>79</Paragraphs>
  <Slides>36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Aptos</vt:lpstr>
      <vt:lpstr>Aptos Display</vt:lpstr>
      <vt:lpstr>Arial</vt:lpstr>
      <vt:lpstr>Calibri</vt:lpstr>
      <vt:lpstr>Office Theme</vt:lpstr>
      <vt:lpstr>Restored and Advancing </vt:lpstr>
      <vt:lpstr>PowerPoint Presentation</vt:lpstr>
      <vt:lpstr>PowerPoint Presentation</vt:lpstr>
      <vt:lpstr>The Israelites Assumed That Conquering Ai Would Be Just As Easy.</vt:lpstr>
      <vt:lpstr>The Israelites Assumed That Conquering Ai Would Be Just As Easy.</vt:lpstr>
      <vt:lpstr>The Israelites Assumed That Conquering Ai Would Be Just As Easy.</vt:lpstr>
      <vt:lpstr>For Personal Reflection: </vt:lpstr>
      <vt:lpstr>Joshua 8:1-9</vt:lpstr>
      <vt:lpstr>Joshua 8:1-9</vt:lpstr>
      <vt:lpstr>Joshua 8:1-9</vt:lpstr>
      <vt:lpstr>Joshua 8:1-9</vt:lpstr>
      <vt:lpstr>(1) God Reaffirm His Promise Of Victory To The Israelites.</vt:lpstr>
      <vt:lpstr>Wiersbe Bible Commentary</vt:lpstr>
      <vt:lpstr>Jeremiah 3:22</vt:lpstr>
      <vt:lpstr>For Personal Reflection: </vt:lpstr>
      <vt:lpstr>(2) God Again Tested The Faith And Obedience Of The Israelites.</vt:lpstr>
      <vt:lpstr>Joshua 8:10-29</vt:lpstr>
      <vt:lpstr>Joshua 8:10-29</vt:lpstr>
      <vt:lpstr>Joshua 8:10-29</vt:lpstr>
      <vt:lpstr>Joshua 8:10-29</vt:lpstr>
      <vt:lpstr>Joshua 8:10-29</vt:lpstr>
      <vt:lpstr>Joshua 8:10-29</vt:lpstr>
      <vt:lpstr>Joshua 8:10-29</vt:lpstr>
      <vt:lpstr>PowerPoint Presentation</vt:lpstr>
      <vt:lpstr>PowerPoint Presentation</vt:lpstr>
      <vt:lpstr>For Personal Reflection: </vt:lpstr>
      <vt:lpstr>PowerPoint Presentation</vt:lpstr>
      <vt:lpstr>Joshua 8:30-35</vt:lpstr>
      <vt:lpstr>Joshua 8:30-35</vt:lpstr>
      <vt:lpstr>Joshua 8:30-35</vt:lpstr>
      <vt:lpstr>PowerPoint Presentation</vt:lpstr>
      <vt:lpstr>PowerPoint Presentation</vt:lpstr>
      <vt:lpstr>For Personal Reflection: </vt:lpstr>
      <vt:lpstr>In Conclusion</vt:lpstr>
      <vt:lpstr>There is a story about a man who got lost in the desert and came across an old water pump... </vt:lpstr>
      <vt:lpstr>Discussion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Loo</dc:creator>
  <cp:lastModifiedBy>Elaine Tan</cp:lastModifiedBy>
  <cp:revision>12</cp:revision>
  <dcterms:created xsi:type="dcterms:W3CDTF">2026-03-07T14:08:30Z</dcterms:created>
  <dcterms:modified xsi:type="dcterms:W3CDTF">2026-03-09T06:15:17Z</dcterms:modified>
</cp:coreProperties>
</file>