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78" r:id="rId3"/>
    <p:sldId id="257" r:id="rId4"/>
    <p:sldId id="261" r:id="rId5"/>
    <p:sldId id="266" r:id="rId6"/>
    <p:sldId id="267" r:id="rId7"/>
    <p:sldId id="269" r:id="rId8"/>
    <p:sldId id="270" r:id="rId9"/>
    <p:sldId id="271" r:id="rId10"/>
    <p:sldId id="272" r:id="rId11"/>
    <p:sldId id="273" r:id="rId12"/>
    <p:sldId id="274" r:id="rId13"/>
    <p:sldId id="275" r:id="rId14"/>
    <p:sldId id="276" r:id="rId15"/>
    <p:sldId id="280" r:id="rId16"/>
    <p:sldId id="285" r:id="rId17"/>
    <p:sldId id="287" r:id="rId18"/>
    <p:sldId id="289" r:id="rId19"/>
    <p:sldId id="290" r:id="rId20"/>
    <p:sldId id="322" r:id="rId21"/>
    <p:sldId id="291" r:id="rId22"/>
    <p:sldId id="295" r:id="rId23"/>
    <p:sldId id="306" r:id="rId24"/>
    <p:sldId id="300" r:id="rId25"/>
    <p:sldId id="301" r:id="rId26"/>
    <p:sldId id="309" r:id="rId27"/>
    <p:sldId id="310" r:id="rId28"/>
    <p:sldId id="313" r:id="rId29"/>
    <p:sldId id="314" r:id="rId30"/>
    <p:sldId id="323" r:id="rId31"/>
    <p:sldId id="315" r:id="rId32"/>
    <p:sldId id="325" r:id="rId33"/>
    <p:sldId id="316" r:id="rId34"/>
    <p:sldId id="317" r:id="rId35"/>
    <p:sldId id="324" r:id="rId36"/>
    <p:sldId id="326"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266DAF1-84A6-D842-98B7-C144CE501216}">
          <p14:sldIdLst>
            <p14:sldId id="256"/>
            <p14:sldId id="278"/>
            <p14:sldId id="257"/>
            <p14:sldId id="261"/>
            <p14:sldId id="266"/>
            <p14:sldId id="267"/>
            <p14:sldId id="269"/>
            <p14:sldId id="270"/>
            <p14:sldId id="271"/>
            <p14:sldId id="272"/>
            <p14:sldId id="273"/>
            <p14:sldId id="274"/>
            <p14:sldId id="275"/>
            <p14:sldId id="276"/>
            <p14:sldId id="280"/>
            <p14:sldId id="285"/>
            <p14:sldId id="287"/>
            <p14:sldId id="289"/>
            <p14:sldId id="290"/>
            <p14:sldId id="322"/>
            <p14:sldId id="291"/>
            <p14:sldId id="295"/>
            <p14:sldId id="306"/>
            <p14:sldId id="300"/>
            <p14:sldId id="301"/>
            <p14:sldId id="309"/>
            <p14:sldId id="310"/>
            <p14:sldId id="313"/>
            <p14:sldId id="314"/>
            <p14:sldId id="323"/>
            <p14:sldId id="315"/>
            <p14:sldId id="325"/>
            <p14:sldId id="316"/>
            <p14:sldId id="317"/>
            <p14:sldId id="324"/>
            <p14:sldId id="32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07"/>
    <p:restoredTop sz="94631"/>
  </p:normalViewPr>
  <p:slideViewPr>
    <p:cSldViewPr>
      <p:cViewPr varScale="1">
        <p:scale>
          <a:sx n="101" d="100"/>
          <a:sy n="101" d="100"/>
        </p:scale>
        <p:origin x="1648"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DB1D0D-D607-AE45-8907-408DCCC6A35D}" type="datetimeFigureOut">
              <a:rPr lang="en-GB" smtClean="0"/>
              <a:t>28/03/2026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18AF35-B7ED-D844-AF57-AD4377536ABD}" type="slidenum">
              <a:rPr lang="en-GB" smtClean="0"/>
              <a:t>‹#›</a:t>
            </a:fld>
            <a:endParaRPr lang="en-GB"/>
          </a:p>
        </p:txBody>
      </p:sp>
    </p:spTree>
    <p:extLst>
      <p:ext uri="{BB962C8B-B14F-4D97-AF65-F5344CB8AC3E}">
        <p14:creationId xmlns:p14="http://schemas.microsoft.com/office/powerpoint/2010/main" val="2905068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9833" name="Rectangle 41"/>
          <p:cNvSpPr>
            <a:spLocks noGrp="1" noChangeArrowheads="1"/>
          </p:cNvSpPr>
          <p:nvPr>
            <p:ph type="ctrTitle"/>
          </p:nvPr>
        </p:nvSpPr>
        <p:spPr>
          <a:xfrm>
            <a:off x="1784350" y="2363788"/>
            <a:ext cx="7378700" cy="1143000"/>
          </a:xfrm>
        </p:spPr>
        <p:txBody>
          <a:bodyPr anchor="b"/>
          <a:lstStyle>
            <a:lvl1pPr>
              <a:defRPr sz="4200"/>
            </a:lvl1pPr>
          </a:lstStyle>
          <a:p>
            <a:pPr lvl="0"/>
            <a:r>
              <a:rPr lang="en-US" altLang="en-US" noProof="0"/>
              <a:t>Click to edit Master title style</a:t>
            </a:r>
          </a:p>
        </p:txBody>
      </p:sp>
      <p:sp>
        <p:nvSpPr>
          <p:cNvPr id="289834" name="Rectangle 42"/>
          <p:cNvSpPr>
            <a:spLocks noGrp="1" noChangeArrowheads="1"/>
          </p:cNvSpPr>
          <p:nvPr>
            <p:ph type="subTitle" idx="1"/>
          </p:nvPr>
        </p:nvSpPr>
        <p:spPr>
          <a:xfrm>
            <a:off x="1782763" y="3363913"/>
            <a:ext cx="7361237" cy="817562"/>
          </a:xfrm>
          <a:effectLst>
            <a:outerShdw dist="35921" dir="2700000" algn="ctr" rotWithShape="0">
              <a:schemeClr val="bg2">
                <a:alpha val="50000"/>
              </a:schemeClr>
            </a:outerShdw>
          </a:effectLst>
        </p:spPr>
        <p:txBody>
          <a:bodyPr/>
          <a:lstStyle>
            <a:lvl1pPr marL="0" indent="0">
              <a:buFont typeface="Wingdings" pitchFamily="2" charset="2"/>
              <a:buNone/>
              <a:defRPr sz="3600"/>
            </a:lvl1pPr>
          </a:lstStyle>
          <a:p>
            <a:pPr lvl="0"/>
            <a:r>
              <a:rPr lang="en-US" altLang="en-US" noProof="0"/>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65100"/>
            <a:ext cx="8010525" cy="1257300"/>
          </a:xfrm>
        </p:spPr>
        <p:txBody>
          <a:bodyPr/>
          <a:lstStyle/>
          <a:p>
            <a:r>
              <a:rPr lang="en-US"/>
              <a:t>Click to edit Master title style</a:t>
            </a:r>
          </a:p>
        </p:txBody>
      </p:sp>
      <p:sp>
        <p:nvSpPr>
          <p:cNvPr id="3" name="Content Placeholder 2"/>
          <p:cNvSpPr>
            <a:spLocks noGrp="1"/>
          </p:cNvSpPr>
          <p:nvPr>
            <p:ph idx="1"/>
          </p:nvPr>
        </p:nvSpPr>
        <p:spPr>
          <a:xfrm>
            <a:off x="304800" y="1438442"/>
            <a:ext cx="8010525" cy="5130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241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540627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6325" y="1422400"/>
            <a:ext cx="3929063"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57788" y="1422400"/>
            <a:ext cx="3929062"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4356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2816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4613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459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8085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58590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8048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5013" y="152400"/>
            <a:ext cx="2001837"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76325" y="152400"/>
            <a:ext cx="5856288"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3522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screen">
            <a:extLst>
              <a:ext uri="{BEBA8EAE-BF5A-486C-A8C5-ECC9F3942E4B}">
                <a14:imgProps xmlns:a14="http://schemas.microsoft.com/office/drawing/2010/main">
                  <a14:imgLayer r:embed="rId14">
                    <a14:imgEffect>
                      <a14:brightnessContrast bright="-75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B6740D2-818D-50CF-3B41-BEA0083C17B5}"/>
              </a:ext>
            </a:extLst>
          </p:cNvPr>
          <p:cNvSpPr/>
          <p:nvPr userDrawn="1"/>
        </p:nvSpPr>
        <p:spPr bwMode="auto">
          <a:xfrm>
            <a:off x="57150" y="304800"/>
            <a:ext cx="968953" cy="2057400"/>
          </a:xfrm>
          <a:prstGeom prst="rect">
            <a:avLst/>
          </a:prstGeom>
          <a:solidFill>
            <a:schemeClr val="bg2"/>
          </a:solidFill>
          <a:ln w="12700" cap="sq" cmpd="sng" algn="ctr">
            <a:solidFill>
              <a:schemeClr val="bg2"/>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Verdana" pitchFamily="34" charset="0"/>
            </a:endParaRPr>
          </a:p>
        </p:txBody>
      </p:sp>
      <p:sp>
        <p:nvSpPr>
          <p:cNvPr id="288809" name="Rectangle 41"/>
          <p:cNvSpPr>
            <a:spLocks noGrp="1" noChangeArrowheads="1"/>
          </p:cNvSpPr>
          <p:nvPr>
            <p:ph type="title"/>
          </p:nvPr>
        </p:nvSpPr>
        <p:spPr bwMode="auto">
          <a:xfrm>
            <a:off x="1076325" y="152400"/>
            <a:ext cx="8010525" cy="125730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88810" name="Rectangle 42"/>
          <p:cNvSpPr>
            <a:spLocks noGrp="1" noChangeArrowheads="1"/>
          </p:cNvSpPr>
          <p:nvPr>
            <p:ph type="body" idx="1"/>
          </p:nvPr>
        </p:nvSpPr>
        <p:spPr bwMode="auto">
          <a:xfrm>
            <a:off x="1076325" y="1422400"/>
            <a:ext cx="8010525" cy="5130800"/>
          </a:xfrm>
          <a:prstGeom prst="rect">
            <a:avLst/>
          </a:prstGeom>
          <a:noFill/>
          <a:ln>
            <a:noFill/>
          </a:ln>
          <a:effectLst>
            <a:outerShdw dist="28398" dir="3806097"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2" name="Picture 2" descr="The Cost of Obedience - Alabama, Louisiana and Mississippi Division">
            <a:extLst>
              <a:ext uri="{FF2B5EF4-FFF2-40B4-BE49-F238E27FC236}">
                <a16:creationId xmlns:a16="http://schemas.microsoft.com/office/drawing/2014/main" id="{FDABD1D2-2B85-2D54-D62E-A5D19B8494A4}"/>
              </a:ext>
            </a:extLst>
          </p:cNvPr>
          <p:cNvPicPr>
            <a:picLocks noChangeAspect="1" noChangeArrowheads="1"/>
          </p:cNvPicPr>
          <p:nvPr userDrawn="1"/>
        </p:nvPicPr>
        <p:blipFill rotWithShape="1">
          <a:blip r:embed="rId15">
            <a:alphaModFix/>
            <a:extLst>
              <a:ext uri="{BEBA8EAE-BF5A-486C-A8C5-ECC9F3942E4B}">
                <a14:imgProps xmlns:a14="http://schemas.microsoft.com/office/drawing/2010/main">
                  <a14:imgLayer r:embed="rId16">
                    <a14:imgEffect>
                      <a14:brightnessContrast bright="-78000"/>
                    </a14:imgEffect>
                  </a14:imgLayer>
                </a14:imgProps>
              </a:ext>
              <a:ext uri="{28A0092B-C50C-407E-A947-70E740481C1C}">
                <a14:useLocalDpi xmlns:a14="http://schemas.microsoft.com/office/drawing/2010/main" val="0"/>
              </a:ext>
            </a:extLst>
          </a:blip>
          <a:srcRect r="626" b="23504"/>
          <a:stretch/>
        </p:blipFill>
        <p:spPr bwMode="auto">
          <a:xfrm>
            <a:off x="0" y="1"/>
            <a:ext cx="9144000" cy="5435600"/>
          </a:xfrm>
          <a:prstGeom prst="rect">
            <a:avLst/>
          </a:prstGeom>
          <a:noFill/>
          <a:extLst>
            <a:ext uri="{909E8E84-426E-40DD-AFC4-6F175D3DCCD1}">
              <a14:hiddenFill xmlns:a14="http://schemas.microsoft.com/office/drawing/2010/main">
                <a:solidFill>
                  <a:srgbClr val="FFFFFF"/>
                </a:solidFill>
              </a14:hiddenFill>
            </a:ext>
          </a:extLst>
        </p:spPr>
      </p:pic>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lr>
          <a:schemeClr val="accent2"/>
        </a:buClr>
        <a:buSzPct val="75000"/>
        <a:buFont typeface="Wingdings" pitchFamily="2" charset="2"/>
        <a:buChar char="l"/>
        <a:defRPr sz="3200">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2"/>
        </a:buClr>
        <a:buSzPct val="75000"/>
        <a:buFont typeface="Wingdings" pitchFamily="2" charset="2"/>
        <a:buChar char="l"/>
        <a:defRPr sz="2800">
          <a:solidFill>
            <a:schemeClr val="tx2"/>
          </a:solidFill>
          <a:latin typeface="+mn-lt"/>
        </a:defRPr>
      </a:lvl2pPr>
      <a:lvl3pPr marL="1143000" indent="-228600" algn="l" rtl="0" eaLnBrk="1" fontAlgn="base" hangingPunct="1">
        <a:spcBef>
          <a:spcPct val="20000"/>
        </a:spcBef>
        <a:spcAft>
          <a:spcPct val="0"/>
        </a:spcAft>
        <a:buClr>
          <a:schemeClr val="accent2"/>
        </a:buClr>
        <a:buSzPct val="75000"/>
        <a:buFont typeface="Wingdings" pitchFamily="2" charset="2"/>
        <a:buChar char="l"/>
        <a:defRPr sz="2400">
          <a:solidFill>
            <a:schemeClr val="tx2"/>
          </a:solidFill>
          <a:latin typeface="+mn-lt"/>
        </a:defRPr>
      </a:lvl3pPr>
      <a:lvl4pPr marL="16002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4pPr>
      <a:lvl5pPr marL="20574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5pPr>
      <a:lvl6pPr marL="25146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6pPr>
      <a:lvl7pPr marL="29718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7pPr>
      <a:lvl8pPr marL="34290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8pPr>
      <a:lvl9pPr marL="38862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2819400"/>
            <a:ext cx="7315200" cy="817562"/>
          </a:xfrm>
        </p:spPr>
        <p:txBody>
          <a:bodyPr/>
          <a:lstStyle/>
          <a:p>
            <a:pPr algn="ctr"/>
            <a:r>
              <a:rPr lang="en-US" sz="3200" dirty="0"/>
              <a:t>Joshua 11: True Rest From Obedience</a:t>
            </a:r>
          </a:p>
          <a:p>
            <a:pPr algn="ctr"/>
            <a:r>
              <a:rPr lang="en-US" sz="3200" dirty="0"/>
              <a:t>29 March 2026: Last Sunday of Lent</a:t>
            </a:r>
          </a:p>
        </p:txBody>
      </p:sp>
    </p:spTree>
    <p:extLst>
      <p:ext uri="{BB962C8B-B14F-4D97-AF65-F5344CB8AC3E}">
        <p14:creationId xmlns:p14="http://schemas.microsoft.com/office/powerpoint/2010/main" val="212527806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3B6C8-650E-E771-6B44-B77A007D972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9F09B2-8705-86CA-7F96-A10468D8225B}"/>
              </a:ext>
            </a:extLst>
          </p:cNvPr>
          <p:cNvSpPr>
            <a:spLocks noGrp="1"/>
          </p:cNvSpPr>
          <p:nvPr>
            <p:ph idx="1"/>
          </p:nvPr>
        </p:nvSpPr>
        <p:spPr>
          <a:xfrm>
            <a:off x="685800" y="1981200"/>
            <a:ext cx="8229600" cy="2142958"/>
          </a:xfrm>
        </p:spPr>
        <p:txBody>
          <a:bodyPr lIns="90000">
            <a:normAutofit/>
          </a:bodyPr>
          <a:lstStyle/>
          <a:p>
            <a:pPr marL="0" indent="0">
              <a:buNone/>
            </a:pPr>
            <a:endParaRPr lang="en-GB" dirty="0">
              <a:solidFill>
                <a:srgbClr val="FFFF00"/>
              </a:solidFill>
            </a:endParaRPr>
          </a:p>
          <a:p>
            <a:pPr marL="0" indent="0">
              <a:buNone/>
            </a:pPr>
            <a:r>
              <a:rPr lang="en-GB" sz="4800" dirty="0">
                <a:solidFill>
                  <a:srgbClr val="FFFF00"/>
                </a:solidFill>
              </a:rPr>
              <a:t>What does it mean to “rest”? </a:t>
            </a:r>
          </a:p>
          <a:p>
            <a:endParaRPr lang="en-GB" dirty="0"/>
          </a:p>
          <a:p>
            <a:endParaRPr lang="en-GB" dirty="0"/>
          </a:p>
          <a:p>
            <a:pPr marL="0" indent="0">
              <a:buNone/>
            </a:pPr>
            <a:endParaRPr lang="en-GB" dirty="0"/>
          </a:p>
        </p:txBody>
      </p:sp>
    </p:spTree>
    <p:extLst>
      <p:ext uri="{BB962C8B-B14F-4D97-AF65-F5344CB8AC3E}">
        <p14:creationId xmlns:p14="http://schemas.microsoft.com/office/powerpoint/2010/main" val="1303504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5A6EF-5FB4-DE28-5E17-B94E1E9DDE5E}"/>
              </a:ext>
            </a:extLst>
          </p:cNvPr>
          <p:cNvSpPr>
            <a:spLocks noGrp="1"/>
          </p:cNvSpPr>
          <p:nvPr>
            <p:ph type="title"/>
          </p:nvPr>
        </p:nvSpPr>
        <p:spPr/>
        <p:txBody>
          <a:bodyPr/>
          <a:lstStyle/>
          <a:p>
            <a:r>
              <a:rPr lang="en-GB" dirty="0"/>
              <a:t>Sleep deprived!</a:t>
            </a:r>
          </a:p>
        </p:txBody>
      </p:sp>
      <p:sp>
        <p:nvSpPr>
          <p:cNvPr id="3" name="Content Placeholder 2">
            <a:extLst>
              <a:ext uri="{FF2B5EF4-FFF2-40B4-BE49-F238E27FC236}">
                <a16:creationId xmlns:a16="http://schemas.microsoft.com/office/drawing/2014/main" id="{7ABCE0A1-DED3-1027-12B9-2AA80E5F7C6A}"/>
              </a:ext>
            </a:extLst>
          </p:cNvPr>
          <p:cNvSpPr>
            <a:spLocks noGrp="1"/>
          </p:cNvSpPr>
          <p:nvPr>
            <p:ph idx="1"/>
          </p:nvPr>
        </p:nvSpPr>
        <p:spPr>
          <a:xfrm>
            <a:off x="304800" y="1438442"/>
            <a:ext cx="8458200" cy="5130800"/>
          </a:xfrm>
        </p:spPr>
        <p:txBody>
          <a:bodyPr lIns="90000">
            <a:normAutofit/>
          </a:bodyPr>
          <a:lstStyle/>
          <a:p>
            <a:r>
              <a:rPr lang="en-GB" dirty="0"/>
              <a:t>Singapore: among the </a:t>
            </a:r>
            <a:r>
              <a:rPr lang="en-GB" dirty="0">
                <a:solidFill>
                  <a:srgbClr val="FFFF00"/>
                </a:solidFill>
              </a:rPr>
              <a:t>top sleep-deprived nations</a:t>
            </a:r>
            <a:r>
              <a:rPr lang="en-GB" dirty="0"/>
              <a:t>, 51% having less than 7 hours of sleep daily.</a:t>
            </a:r>
          </a:p>
          <a:p>
            <a:endParaRPr lang="en-GB" dirty="0"/>
          </a:p>
          <a:p>
            <a:r>
              <a:rPr lang="en-GB" dirty="0">
                <a:solidFill>
                  <a:srgbClr val="FFFF00"/>
                </a:solidFill>
              </a:rPr>
              <a:t>9 out of 10 </a:t>
            </a:r>
            <a:r>
              <a:rPr lang="en-GB" dirty="0"/>
              <a:t>Singaporeans experience disrupted sleep.  </a:t>
            </a:r>
          </a:p>
          <a:p>
            <a:endParaRPr lang="en-GB" dirty="0"/>
          </a:p>
          <a:p>
            <a:r>
              <a:rPr lang="en-GB" dirty="0">
                <a:solidFill>
                  <a:srgbClr val="FFFF00"/>
                </a:solidFill>
              </a:rPr>
              <a:t>61% </a:t>
            </a:r>
            <a:r>
              <a:rPr lang="en-GB" dirty="0"/>
              <a:t>often wake up feeling tired. </a:t>
            </a:r>
          </a:p>
          <a:p>
            <a:endParaRPr lang="en-GB" dirty="0"/>
          </a:p>
          <a:p>
            <a:endParaRPr lang="en-GB" dirty="0"/>
          </a:p>
          <a:p>
            <a:endParaRPr lang="en-GB" dirty="0"/>
          </a:p>
        </p:txBody>
      </p:sp>
    </p:spTree>
    <p:extLst>
      <p:ext uri="{BB962C8B-B14F-4D97-AF65-F5344CB8AC3E}">
        <p14:creationId xmlns:p14="http://schemas.microsoft.com/office/powerpoint/2010/main" val="3836882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FFFB3-2075-83C3-4F7C-4FF473FD3896}"/>
              </a:ext>
            </a:extLst>
          </p:cNvPr>
          <p:cNvSpPr>
            <a:spLocks noGrp="1"/>
          </p:cNvSpPr>
          <p:nvPr>
            <p:ph type="title"/>
          </p:nvPr>
        </p:nvSpPr>
        <p:spPr/>
        <p:txBody>
          <a:bodyPr/>
          <a:lstStyle/>
          <a:p>
            <a:r>
              <a:rPr lang="en-GB" dirty="0"/>
              <a:t>Top factors affecting rest</a:t>
            </a:r>
          </a:p>
        </p:txBody>
      </p:sp>
      <p:sp>
        <p:nvSpPr>
          <p:cNvPr id="3" name="Content Placeholder 2">
            <a:extLst>
              <a:ext uri="{FF2B5EF4-FFF2-40B4-BE49-F238E27FC236}">
                <a16:creationId xmlns:a16="http://schemas.microsoft.com/office/drawing/2014/main" id="{4059ED17-3883-C98E-5AC4-7FCC0706BAAA}"/>
              </a:ext>
            </a:extLst>
          </p:cNvPr>
          <p:cNvSpPr>
            <a:spLocks noGrp="1"/>
          </p:cNvSpPr>
          <p:nvPr>
            <p:ph idx="1"/>
          </p:nvPr>
        </p:nvSpPr>
        <p:spPr/>
        <p:txBody>
          <a:bodyPr lIns="90000">
            <a:normAutofit/>
          </a:bodyPr>
          <a:lstStyle/>
          <a:p>
            <a:r>
              <a:rPr lang="en-GB" dirty="0"/>
              <a:t>Work related stress</a:t>
            </a:r>
          </a:p>
          <a:p>
            <a:endParaRPr lang="en-GB" dirty="0"/>
          </a:p>
          <a:p>
            <a:r>
              <a:rPr lang="en-GB" dirty="0"/>
              <a:t>Digital device</a:t>
            </a:r>
          </a:p>
          <a:p>
            <a:endParaRPr lang="en-GB" dirty="0"/>
          </a:p>
          <a:p>
            <a:r>
              <a:rPr lang="en-GB" dirty="0"/>
              <a:t>Work-life issues</a:t>
            </a:r>
          </a:p>
          <a:p>
            <a:endParaRPr lang="en-GB" dirty="0"/>
          </a:p>
          <a:p>
            <a:r>
              <a:rPr lang="en-GB" dirty="0"/>
              <a:t>Poor mental health</a:t>
            </a:r>
          </a:p>
          <a:p>
            <a:endParaRPr lang="en-GB" dirty="0"/>
          </a:p>
          <a:p>
            <a:endParaRPr lang="en-GB" dirty="0"/>
          </a:p>
        </p:txBody>
      </p:sp>
    </p:spTree>
    <p:extLst>
      <p:ext uri="{BB962C8B-B14F-4D97-AF65-F5344CB8AC3E}">
        <p14:creationId xmlns:p14="http://schemas.microsoft.com/office/powerpoint/2010/main" val="3760422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70A2D-9435-1D6E-22FC-24E6932051B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D96A074-196E-F672-9773-A479BE148E50}"/>
              </a:ext>
            </a:extLst>
          </p:cNvPr>
          <p:cNvSpPr>
            <a:spLocks noGrp="1"/>
          </p:cNvSpPr>
          <p:nvPr>
            <p:ph idx="1"/>
          </p:nvPr>
        </p:nvSpPr>
        <p:spPr>
          <a:xfrm>
            <a:off x="304800" y="1438442"/>
            <a:ext cx="8010524" cy="5130800"/>
          </a:xfrm>
        </p:spPr>
        <p:txBody>
          <a:bodyPr lIns="90000">
            <a:normAutofit/>
          </a:bodyPr>
          <a:lstStyle/>
          <a:p>
            <a:pPr marL="0" indent="0">
              <a:buNone/>
            </a:pPr>
            <a:r>
              <a:rPr lang="en-SG" dirty="0"/>
              <a:t>Vicious cycle of “toil and leisure”:</a:t>
            </a:r>
            <a:r>
              <a:rPr lang="en-SG" i="1" dirty="0"/>
              <a:t> </a:t>
            </a:r>
          </a:p>
          <a:p>
            <a:pPr marL="0" indent="0">
              <a:buNone/>
            </a:pPr>
            <a:endParaRPr lang="en-SG" i="1" dirty="0"/>
          </a:p>
          <a:p>
            <a:pPr marL="0" indent="0">
              <a:buNone/>
            </a:pPr>
            <a:r>
              <a:rPr lang="en-SG" i="1" dirty="0"/>
              <a:t>Unsustainable rhythm where we work until exhaustion and then collapse into passive "leisure”, which fails to truly restore them, leading to a </a:t>
            </a:r>
            <a:r>
              <a:rPr lang="en-SG" i="1" dirty="0">
                <a:solidFill>
                  <a:srgbClr val="FFFF00"/>
                </a:solidFill>
              </a:rPr>
              <a:t>relentless, unfulfilling loop</a:t>
            </a:r>
            <a:r>
              <a:rPr lang="en-SG" b="0" i="1" dirty="0">
                <a:solidFill>
                  <a:srgbClr val="FFFF00"/>
                </a:solidFill>
                <a:effectLst/>
                <a:latin typeface="Google Sans"/>
              </a:rPr>
              <a:t>.</a:t>
            </a:r>
            <a:endParaRPr lang="en-GB" i="1" dirty="0">
              <a:solidFill>
                <a:srgbClr val="FFFF00"/>
              </a:solidFill>
            </a:endParaRP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624019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164F5-0EA3-D674-4CEA-29CD7196D6B9}"/>
              </a:ext>
            </a:extLst>
          </p:cNvPr>
          <p:cNvSpPr>
            <a:spLocks noGrp="1"/>
          </p:cNvSpPr>
          <p:nvPr>
            <p:ph type="title"/>
          </p:nvPr>
        </p:nvSpPr>
        <p:spPr/>
        <p:txBody>
          <a:bodyPr/>
          <a:lstStyle/>
          <a:p>
            <a:r>
              <a:rPr lang="en-GB" dirty="0"/>
              <a:t>Joshua 11:1-23</a:t>
            </a:r>
          </a:p>
        </p:txBody>
      </p:sp>
      <p:sp>
        <p:nvSpPr>
          <p:cNvPr id="3" name="Content Placeholder 2">
            <a:extLst>
              <a:ext uri="{FF2B5EF4-FFF2-40B4-BE49-F238E27FC236}">
                <a16:creationId xmlns:a16="http://schemas.microsoft.com/office/drawing/2014/main" id="{5234276F-DD50-9AA1-4A77-F4F781FFC8F8}"/>
              </a:ext>
            </a:extLst>
          </p:cNvPr>
          <p:cNvSpPr>
            <a:spLocks noGrp="1"/>
          </p:cNvSpPr>
          <p:nvPr>
            <p:ph idx="1"/>
          </p:nvPr>
        </p:nvSpPr>
        <p:spPr>
          <a:xfrm>
            <a:off x="304800" y="1438442"/>
            <a:ext cx="8610600" cy="5130800"/>
          </a:xfrm>
        </p:spPr>
        <p:txBody>
          <a:bodyPr/>
          <a:lstStyle/>
          <a:p>
            <a:pPr marL="0" indent="0">
              <a:buNone/>
            </a:pPr>
            <a:r>
              <a:rPr lang="en-SG" sz="3000" b="0" i="0" dirty="0">
                <a:solidFill>
                  <a:schemeClr val="tx1"/>
                </a:solidFill>
                <a:effectLst/>
                <a:latin typeface="system-ui"/>
              </a:rPr>
              <a:t>When Jabin, king of Hazor, heard of this (Israel conquered southern Canaan), he sent to Jobab king of Madon, and to the king of Shimron, and to the king of Achshaph, </a:t>
            </a:r>
            <a:r>
              <a:rPr lang="en-SG" sz="3000" b="1" i="0" baseline="30000" dirty="0">
                <a:solidFill>
                  <a:schemeClr val="tx1"/>
                </a:solidFill>
                <a:effectLst/>
                <a:latin typeface="system-ui"/>
              </a:rPr>
              <a:t>2 </a:t>
            </a:r>
            <a:r>
              <a:rPr lang="en-SG" sz="3000" b="0" i="0" dirty="0">
                <a:solidFill>
                  <a:schemeClr val="tx1"/>
                </a:solidFill>
                <a:effectLst/>
                <a:latin typeface="system-ui"/>
              </a:rPr>
              <a:t>and to the kings who were in the northern hill country, and in the Arabah south of </a:t>
            </a:r>
            <a:r>
              <a:rPr lang="en-SG" sz="3000" b="0" i="0" dirty="0" err="1">
                <a:solidFill>
                  <a:schemeClr val="tx1"/>
                </a:solidFill>
                <a:effectLst/>
                <a:latin typeface="system-ui"/>
              </a:rPr>
              <a:t>Chinneroth</a:t>
            </a:r>
            <a:r>
              <a:rPr lang="en-SG" sz="3000" b="0" i="0" dirty="0">
                <a:solidFill>
                  <a:schemeClr val="tx1"/>
                </a:solidFill>
                <a:effectLst/>
                <a:latin typeface="system-ui"/>
              </a:rPr>
              <a:t>, and in the lowland, and in </a:t>
            </a:r>
            <a:r>
              <a:rPr lang="en-SG" sz="3000" b="0" i="0" dirty="0" err="1">
                <a:solidFill>
                  <a:schemeClr val="tx1"/>
                </a:solidFill>
                <a:effectLst/>
                <a:latin typeface="system-ui"/>
              </a:rPr>
              <a:t>Naphoth-dor</a:t>
            </a:r>
            <a:r>
              <a:rPr lang="en-SG" sz="3000" b="0" i="0" dirty="0">
                <a:solidFill>
                  <a:schemeClr val="tx1"/>
                </a:solidFill>
                <a:effectLst/>
                <a:latin typeface="system-ui"/>
              </a:rPr>
              <a:t> on the west, </a:t>
            </a:r>
            <a:r>
              <a:rPr lang="en-SG" sz="3000" b="1" i="0" baseline="30000" dirty="0">
                <a:solidFill>
                  <a:schemeClr val="tx1"/>
                </a:solidFill>
                <a:effectLst/>
                <a:latin typeface="system-ui"/>
              </a:rPr>
              <a:t>3 </a:t>
            </a:r>
            <a:r>
              <a:rPr lang="en-SG" sz="3000" b="0" i="0" dirty="0">
                <a:solidFill>
                  <a:schemeClr val="tx1"/>
                </a:solidFill>
                <a:effectLst/>
                <a:latin typeface="system-ui"/>
              </a:rPr>
              <a:t>to the Canaanites in the east and the west, the Amorites, the Hittites, the Perizzites, and the Jebusites in the hill country, and the Hivites under Hermon in the land of Mizpah. </a:t>
            </a:r>
            <a:endParaRPr lang="en-GB" sz="3000" dirty="0">
              <a:solidFill>
                <a:schemeClr val="tx1"/>
              </a:solidFill>
            </a:endParaRPr>
          </a:p>
        </p:txBody>
      </p:sp>
    </p:spTree>
    <p:extLst>
      <p:ext uri="{BB962C8B-B14F-4D97-AF65-F5344CB8AC3E}">
        <p14:creationId xmlns:p14="http://schemas.microsoft.com/office/powerpoint/2010/main" val="934287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83469-73C0-6CF8-9432-B295122B869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2F1D967-87DE-3ED0-09B8-94E67B0E680D}"/>
              </a:ext>
            </a:extLst>
          </p:cNvPr>
          <p:cNvSpPr>
            <a:spLocks noGrp="1"/>
          </p:cNvSpPr>
          <p:nvPr>
            <p:ph idx="1"/>
          </p:nvPr>
        </p:nvSpPr>
        <p:spPr>
          <a:xfrm>
            <a:off x="152400" y="1438442"/>
            <a:ext cx="8686800" cy="5130800"/>
          </a:xfrm>
        </p:spPr>
        <p:txBody>
          <a:bodyPr lIns="90000">
            <a:normAutofit fontScale="92500" lnSpcReduction="10000"/>
          </a:bodyPr>
          <a:lstStyle/>
          <a:p>
            <a:pPr algn="l">
              <a:buNone/>
            </a:pPr>
            <a:r>
              <a:rPr lang="en-SG" b="0" i="0" dirty="0">
                <a:solidFill>
                  <a:schemeClr val="tx1"/>
                </a:solidFill>
                <a:effectLst/>
                <a:latin typeface="system-ui"/>
              </a:rPr>
              <a:t> </a:t>
            </a:r>
            <a:r>
              <a:rPr lang="en-SG" b="1" i="0" baseline="30000" dirty="0">
                <a:solidFill>
                  <a:schemeClr val="tx1"/>
                </a:solidFill>
                <a:effectLst/>
                <a:latin typeface="system-ui"/>
              </a:rPr>
              <a:t>4 </a:t>
            </a:r>
            <a:r>
              <a:rPr lang="en-SG" b="0" i="0" dirty="0">
                <a:solidFill>
                  <a:schemeClr val="tx1"/>
                </a:solidFill>
                <a:effectLst/>
                <a:latin typeface="system-ui"/>
              </a:rPr>
              <a:t>And they came out with all their troops, a great horde, in number like the sand that is on the seashore, with very many horses and chariots. </a:t>
            </a:r>
            <a:r>
              <a:rPr lang="en-SG" b="1" i="0" baseline="30000" dirty="0">
                <a:solidFill>
                  <a:schemeClr val="tx1"/>
                </a:solidFill>
                <a:effectLst/>
                <a:latin typeface="system-ui"/>
              </a:rPr>
              <a:t>5 </a:t>
            </a:r>
            <a:r>
              <a:rPr lang="en-SG" b="0" i="0" dirty="0">
                <a:solidFill>
                  <a:schemeClr val="tx1"/>
                </a:solidFill>
                <a:effectLst/>
                <a:latin typeface="system-ui"/>
              </a:rPr>
              <a:t>And all these kings joined their forces and came and encamped together at the waters of Merom to fight against Israel. </a:t>
            </a:r>
            <a:r>
              <a:rPr lang="en-SG" b="1" i="0" baseline="30000" dirty="0">
                <a:solidFill>
                  <a:srgbClr val="FFFF00"/>
                </a:solidFill>
                <a:effectLst/>
                <a:latin typeface="system-ui"/>
              </a:rPr>
              <a:t>6 </a:t>
            </a:r>
            <a:r>
              <a:rPr lang="en-SG" b="0" i="0" dirty="0">
                <a:solidFill>
                  <a:srgbClr val="FFFF00"/>
                </a:solidFill>
                <a:effectLst/>
                <a:latin typeface="system-ui"/>
              </a:rPr>
              <a:t>And the </a:t>
            </a:r>
            <a:r>
              <a:rPr lang="en-SG" b="0" i="0" cap="small" dirty="0">
                <a:solidFill>
                  <a:srgbClr val="FFFF00"/>
                </a:solidFill>
                <a:effectLst/>
                <a:latin typeface="system-ui"/>
              </a:rPr>
              <a:t>Lord</a:t>
            </a:r>
            <a:r>
              <a:rPr lang="en-SG" b="0" i="0" dirty="0">
                <a:solidFill>
                  <a:srgbClr val="FFFF00"/>
                </a:solidFill>
                <a:effectLst/>
                <a:latin typeface="system-ui"/>
              </a:rPr>
              <a:t> said to Joshua, “Do not be afraid of them, for tomorrow at this time I will give over all of them, slain, to Israel. You shall hamstring their horses and burn their chariots with fire.”</a:t>
            </a:r>
            <a:r>
              <a:rPr lang="en-SG" b="0" i="0" dirty="0">
                <a:solidFill>
                  <a:schemeClr val="tx1"/>
                </a:solidFill>
                <a:effectLst/>
                <a:latin typeface="system-ui"/>
              </a:rPr>
              <a:t> </a:t>
            </a:r>
            <a:r>
              <a:rPr lang="en-SG" b="1" i="0" baseline="30000" dirty="0">
                <a:solidFill>
                  <a:schemeClr val="tx1"/>
                </a:solidFill>
                <a:effectLst/>
                <a:latin typeface="system-ui"/>
              </a:rPr>
              <a:t>7 </a:t>
            </a:r>
            <a:r>
              <a:rPr lang="en-SG" b="0" i="0" dirty="0">
                <a:solidFill>
                  <a:schemeClr val="tx1"/>
                </a:solidFill>
                <a:effectLst/>
                <a:latin typeface="system-ui"/>
              </a:rPr>
              <a:t>So Joshua and all his warriors came suddenly against them by the waters of Merom and fell upon them.</a:t>
            </a:r>
          </a:p>
          <a:p>
            <a:endParaRPr lang="en-GB" dirty="0">
              <a:solidFill>
                <a:schemeClr val="tx1"/>
              </a:solidFill>
            </a:endParaRPr>
          </a:p>
        </p:txBody>
      </p:sp>
    </p:spTree>
    <p:extLst>
      <p:ext uri="{BB962C8B-B14F-4D97-AF65-F5344CB8AC3E}">
        <p14:creationId xmlns:p14="http://schemas.microsoft.com/office/powerpoint/2010/main" val="27631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3D089-C464-C95D-2D16-8AB4F83448F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D9E0156-5BD7-8D5B-3A9C-6C2000A415F2}"/>
              </a:ext>
            </a:extLst>
          </p:cNvPr>
          <p:cNvSpPr>
            <a:spLocks noGrp="1"/>
          </p:cNvSpPr>
          <p:nvPr>
            <p:ph idx="1"/>
          </p:nvPr>
        </p:nvSpPr>
        <p:spPr>
          <a:xfrm>
            <a:off x="304800" y="1438442"/>
            <a:ext cx="8534400" cy="5130800"/>
          </a:xfrm>
        </p:spPr>
        <p:txBody>
          <a:bodyPr lIns="90000">
            <a:normAutofit fontScale="92500"/>
          </a:bodyPr>
          <a:lstStyle/>
          <a:p>
            <a:pPr algn="l">
              <a:buNone/>
            </a:pPr>
            <a:r>
              <a:rPr lang="en-SG" b="1" i="0" baseline="30000" dirty="0">
                <a:solidFill>
                  <a:schemeClr val="tx1"/>
                </a:solidFill>
                <a:effectLst/>
                <a:latin typeface="system-ui"/>
              </a:rPr>
              <a:t>8 </a:t>
            </a:r>
            <a:r>
              <a:rPr lang="en-SG" b="0" i="0" dirty="0">
                <a:solidFill>
                  <a:schemeClr val="tx1"/>
                </a:solidFill>
                <a:effectLst/>
                <a:latin typeface="system-ui"/>
              </a:rPr>
              <a:t>And the </a:t>
            </a:r>
            <a:r>
              <a:rPr lang="en-SG" b="0" i="0" cap="small" dirty="0">
                <a:solidFill>
                  <a:schemeClr val="tx1"/>
                </a:solidFill>
                <a:effectLst/>
                <a:latin typeface="system-ui"/>
              </a:rPr>
              <a:t>Lord</a:t>
            </a:r>
            <a:r>
              <a:rPr lang="en-SG" b="0" i="0" dirty="0">
                <a:solidFill>
                  <a:schemeClr val="tx1"/>
                </a:solidFill>
                <a:effectLst/>
                <a:latin typeface="system-ui"/>
              </a:rPr>
              <a:t> gave them into the hand of Israel, who struck them and chased them as far as Great Sidon and Misrephoth-maim, and eastward as far as the Valley of Mizpeh. And they struck them until he left none remaining. </a:t>
            </a:r>
            <a:r>
              <a:rPr lang="en-SG" b="1" i="0" baseline="30000" dirty="0">
                <a:solidFill>
                  <a:srgbClr val="FFFF00"/>
                </a:solidFill>
                <a:effectLst/>
                <a:latin typeface="system-ui"/>
              </a:rPr>
              <a:t>9 </a:t>
            </a:r>
            <a:r>
              <a:rPr lang="en-SG" b="0" i="0" dirty="0">
                <a:solidFill>
                  <a:srgbClr val="FFFF00"/>
                </a:solidFill>
                <a:effectLst/>
                <a:latin typeface="system-ui"/>
              </a:rPr>
              <a:t>And Joshua did to them just as the </a:t>
            </a:r>
            <a:r>
              <a:rPr lang="en-SG" b="0" i="0" cap="small" dirty="0">
                <a:solidFill>
                  <a:srgbClr val="FFFF00"/>
                </a:solidFill>
                <a:effectLst/>
                <a:latin typeface="system-ui"/>
              </a:rPr>
              <a:t>Lord</a:t>
            </a:r>
            <a:r>
              <a:rPr lang="en-SG" b="0" i="0" dirty="0">
                <a:solidFill>
                  <a:srgbClr val="FFFF00"/>
                </a:solidFill>
                <a:effectLst/>
                <a:latin typeface="system-ui"/>
              </a:rPr>
              <a:t> said to him: he hamstrung their horses and burned their chariots with fire. </a:t>
            </a:r>
            <a:r>
              <a:rPr lang="en-SG" b="1" i="0" baseline="30000" dirty="0">
                <a:solidFill>
                  <a:schemeClr val="tx1"/>
                </a:solidFill>
                <a:effectLst/>
                <a:latin typeface="system-ui"/>
              </a:rPr>
              <a:t>10 </a:t>
            </a:r>
            <a:r>
              <a:rPr lang="en-SG" b="0" i="0" dirty="0">
                <a:solidFill>
                  <a:schemeClr val="tx1"/>
                </a:solidFill>
                <a:effectLst/>
                <a:latin typeface="system-ui"/>
              </a:rPr>
              <a:t>And Joshua turned back at that time and captured Hazor and struck its king with the sword, for Hazor formerly was the head of all those kingdoms.</a:t>
            </a:r>
          </a:p>
          <a:p>
            <a:endParaRPr lang="en-GB" dirty="0">
              <a:solidFill>
                <a:schemeClr val="tx1"/>
              </a:solidFill>
            </a:endParaRPr>
          </a:p>
        </p:txBody>
      </p:sp>
    </p:spTree>
    <p:extLst>
      <p:ext uri="{BB962C8B-B14F-4D97-AF65-F5344CB8AC3E}">
        <p14:creationId xmlns:p14="http://schemas.microsoft.com/office/powerpoint/2010/main" val="631700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0F625-A389-9D40-428B-6F17644CD05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812C9FF-F800-20CE-7B4C-208379359DF2}"/>
              </a:ext>
            </a:extLst>
          </p:cNvPr>
          <p:cNvSpPr>
            <a:spLocks noGrp="1"/>
          </p:cNvSpPr>
          <p:nvPr>
            <p:ph idx="1"/>
          </p:nvPr>
        </p:nvSpPr>
        <p:spPr>
          <a:xfrm>
            <a:off x="152400" y="1438442"/>
            <a:ext cx="8686800" cy="5130800"/>
          </a:xfrm>
        </p:spPr>
        <p:txBody>
          <a:bodyPr/>
          <a:lstStyle/>
          <a:p>
            <a:r>
              <a:rPr lang="en-SG" b="1" i="0" baseline="30000" dirty="0">
                <a:solidFill>
                  <a:schemeClr val="tx1"/>
                </a:solidFill>
                <a:effectLst/>
                <a:latin typeface="system-ui"/>
              </a:rPr>
              <a:t>11 </a:t>
            </a:r>
            <a:r>
              <a:rPr lang="en-SG" b="0" i="0" dirty="0">
                <a:solidFill>
                  <a:schemeClr val="tx1"/>
                </a:solidFill>
                <a:effectLst/>
                <a:latin typeface="system-ui"/>
              </a:rPr>
              <a:t>And they struck with the sword all who were in it, devoting them to destruction; there was none left that breathed. And he burned Hazor with fire.</a:t>
            </a:r>
            <a:r>
              <a:rPr lang="en-SG" b="0" i="0" dirty="0">
                <a:solidFill>
                  <a:srgbClr val="FFFF00"/>
                </a:solidFill>
                <a:effectLst/>
                <a:latin typeface="system-ui"/>
              </a:rPr>
              <a:t> </a:t>
            </a:r>
            <a:r>
              <a:rPr lang="en-SG" b="1" i="0" baseline="30000" dirty="0">
                <a:solidFill>
                  <a:srgbClr val="FFFF00"/>
                </a:solidFill>
                <a:effectLst/>
                <a:latin typeface="system-ui"/>
              </a:rPr>
              <a:t>12 </a:t>
            </a:r>
            <a:r>
              <a:rPr lang="en-SG" b="0" i="0" dirty="0">
                <a:solidFill>
                  <a:srgbClr val="FFFF00"/>
                </a:solidFill>
                <a:effectLst/>
                <a:latin typeface="system-ui"/>
              </a:rPr>
              <a:t>And all the cities of those kings, and all their kings, Joshua captured, and struck them with the edge of the sword, devoting them to destruction, just as Moses the servant of the </a:t>
            </a:r>
            <a:r>
              <a:rPr lang="en-SG" b="0" i="0" cap="small" dirty="0">
                <a:solidFill>
                  <a:srgbClr val="FFFF00"/>
                </a:solidFill>
                <a:effectLst/>
                <a:latin typeface="system-ui"/>
              </a:rPr>
              <a:t>Lord</a:t>
            </a:r>
            <a:r>
              <a:rPr lang="en-SG" b="0" i="0" dirty="0">
                <a:solidFill>
                  <a:srgbClr val="FFFF00"/>
                </a:solidFill>
                <a:effectLst/>
                <a:latin typeface="system-ui"/>
              </a:rPr>
              <a:t> had commanded. </a:t>
            </a:r>
            <a:r>
              <a:rPr lang="en-SG" b="1" i="0" baseline="30000" dirty="0">
                <a:solidFill>
                  <a:schemeClr val="tx1"/>
                </a:solidFill>
                <a:effectLst/>
                <a:latin typeface="system-ui"/>
              </a:rPr>
              <a:t>13 </a:t>
            </a:r>
            <a:r>
              <a:rPr lang="en-SG" b="0" i="0" dirty="0">
                <a:solidFill>
                  <a:schemeClr val="tx1"/>
                </a:solidFill>
                <a:effectLst/>
                <a:latin typeface="system-ui"/>
              </a:rPr>
              <a:t>But none of the cities that stood on mounds did Israel burn, except Hazor alone; that Joshua burned.</a:t>
            </a:r>
            <a:endParaRPr lang="en-GB" dirty="0">
              <a:solidFill>
                <a:schemeClr val="tx1"/>
              </a:solidFill>
            </a:endParaRPr>
          </a:p>
        </p:txBody>
      </p:sp>
    </p:spTree>
    <p:extLst>
      <p:ext uri="{BB962C8B-B14F-4D97-AF65-F5344CB8AC3E}">
        <p14:creationId xmlns:p14="http://schemas.microsoft.com/office/powerpoint/2010/main" val="816590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909F-737A-3130-999D-D78C2F86C32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D4E87E8-A666-1D78-3422-C09A0A994375}"/>
              </a:ext>
            </a:extLst>
          </p:cNvPr>
          <p:cNvSpPr>
            <a:spLocks noGrp="1"/>
          </p:cNvSpPr>
          <p:nvPr>
            <p:ph idx="1"/>
          </p:nvPr>
        </p:nvSpPr>
        <p:spPr/>
        <p:txBody>
          <a:bodyPr/>
          <a:lstStyle/>
          <a:p>
            <a:r>
              <a:rPr lang="en-SG" b="1" i="0" baseline="30000" dirty="0">
                <a:solidFill>
                  <a:schemeClr val="tx1"/>
                </a:solidFill>
                <a:effectLst/>
                <a:latin typeface="system-ui"/>
              </a:rPr>
              <a:t>14 </a:t>
            </a:r>
            <a:r>
              <a:rPr lang="en-SG" b="0" i="0" dirty="0">
                <a:solidFill>
                  <a:schemeClr val="tx1"/>
                </a:solidFill>
                <a:effectLst/>
                <a:latin typeface="system-ui"/>
              </a:rPr>
              <a:t>And all the spoil of these cities and the livestock, the people of Israel took for their plunder. But every person they struck with the edge of the sword until they had destroyed them, and they did not leave any who breathed. </a:t>
            </a:r>
            <a:r>
              <a:rPr lang="en-SG" b="1" i="0" baseline="30000" dirty="0">
                <a:solidFill>
                  <a:srgbClr val="FFFF00"/>
                </a:solidFill>
                <a:effectLst/>
                <a:latin typeface="system-ui"/>
              </a:rPr>
              <a:t>15 </a:t>
            </a:r>
            <a:r>
              <a:rPr lang="en-SG" b="0" i="0" dirty="0">
                <a:solidFill>
                  <a:srgbClr val="FFFF00"/>
                </a:solidFill>
                <a:effectLst/>
                <a:latin typeface="system-ui"/>
              </a:rPr>
              <a:t>Just as the </a:t>
            </a:r>
            <a:r>
              <a:rPr lang="en-SG" b="0" i="0" cap="small" dirty="0">
                <a:solidFill>
                  <a:srgbClr val="FFFF00"/>
                </a:solidFill>
                <a:effectLst/>
                <a:latin typeface="system-ui"/>
              </a:rPr>
              <a:t>Lord</a:t>
            </a:r>
            <a:r>
              <a:rPr lang="en-SG" b="0" i="0" dirty="0">
                <a:solidFill>
                  <a:srgbClr val="FFFF00"/>
                </a:solidFill>
                <a:effectLst/>
                <a:latin typeface="system-ui"/>
              </a:rPr>
              <a:t> had commanded Moses his servant, so Moses commanded Joshua, and so Joshua did. He left nothing undone of all that the </a:t>
            </a:r>
            <a:r>
              <a:rPr lang="en-SG" b="0" i="0" cap="small" dirty="0">
                <a:solidFill>
                  <a:srgbClr val="FFFF00"/>
                </a:solidFill>
                <a:effectLst/>
                <a:latin typeface="system-ui"/>
              </a:rPr>
              <a:t>Lord</a:t>
            </a:r>
            <a:r>
              <a:rPr lang="en-SG" b="0" i="0" dirty="0">
                <a:solidFill>
                  <a:srgbClr val="FFFF00"/>
                </a:solidFill>
                <a:effectLst/>
                <a:latin typeface="system-ui"/>
              </a:rPr>
              <a:t> had commanded Moses.</a:t>
            </a:r>
            <a:endParaRPr lang="en-GB" dirty="0">
              <a:solidFill>
                <a:srgbClr val="FFFF00"/>
              </a:solidFill>
            </a:endParaRPr>
          </a:p>
        </p:txBody>
      </p:sp>
    </p:spTree>
    <p:extLst>
      <p:ext uri="{BB962C8B-B14F-4D97-AF65-F5344CB8AC3E}">
        <p14:creationId xmlns:p14="http://schemas.microsoft.com/office/powerpoint/2010/main" val="3942372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DD8C1-6C9D-F3CC-9937-B4CF173F2D5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A17ABEB-7D34-B00C-F8A7-0BCE95F6E991}"/>
              </a:ext>
            </a:extLst>
          </p:cNvPr>
          <p:cNvSpPr>
            <a:spLocks noGrp="1"/>
          </p:cNvSpPr>
          <p:nvPr>
            <p:ph idx="1"/>
          </p:nvPr>
        </p:nvSpPr>
        <p:spPr/>
        <p:txBody>
          <a:bodyPr/>
          <a:lstStyle/>
          <a:p>
            <a:r>
              <a:rPr lang="en-SG" b="1" i="0" baseline="30000" dirty="0">
                <a:solidFill>
                  <a:schemeClr val="tx1"/>
                </a:solidFill>
                <a:effectLst/>
                <a:latin typeface="system-ui"/>
              </a:rPr>
              <a:t>16 </a:t>
            </a:r>
            <a:r>
              <a:rPr lang="en-SG" b="0" i="0" dirty="0">
                <a:solidFill>
                  <a:schemeClr val="tx1"/>
                </a:solidFill>
                <a:effectLst/>
                <a:latin typeface="system-ui"/>
              </a:rPr>
              <a:t>So Joshua took all that land, the hill country and all the Negeb and all the land of Goshen and the lowland and the Arabah and the hill country of Israel and its lowland </a:t>
            </a:r>
            <a:r>
              <a:rPr lang="en-SG" b="1" i="0" baseline="30000" dirty="0">
                <a:solidFill>
                  <a:schemeClr val="tx1"/>
                </a:solidFill>
                <a:effectLst/>
                <a:latin typeface="system-ui"/>
              </a:rPr>
              <a:t>17 </a:t>
            </a:r>
            <a:r>
              <a:rPr lang="en-SG" b="0" i="0" dirty="0">
                <a:solidFill>
                  <a:schemeClr val="tx1"/>
                </a:solidFill>
                <a:effectLst/>
                <a:latin typeface="system-ui"/>
              </a:rPr>
              <a:t>from Mount Halak, which rises toward Seir, as far as Baal-gad in the Valley of Lebanon below Mount Hermon. And he captured all their kings and struck them and put them to death. </a:t>
            </a:r>
            <a:r>
              <a:rPr lang="en-SG" b="1" i="0" baseline="30000" dirty="0">
                <a:solidFill>
                  <a:schemeClr val="tx1"/>
                </a:solidFill>
                <a:effectLst/>
                <a:latin typeface="system-ui"/>
              </a:rPr>
              <a:t>18 </a:t>
            </a:r>
            <a:r>
              <a:rPr lang="en-SG" b="0" i="0" dirty="0">
                <a:solidFill>
                  <a:schemeClr val="tx1"/>
                </a:solidFill>
                <a:effectLst/>
                <a:latin typeface="system-ui"/>
              </a:rPr>
              <a:t>Joshua made war a long time with all those kings. </a:t>
            </a:r>
            <a:endParaRPr lang="en-GB" dirty="0">
              <a:solidFill>
                <a:schemeClr val="tx1"/>
              </a:solidFill>
            </a:endParaRPr>
          </a:p>
        </p:txBody>
      </p:sp>
    </p:spTree>
    <p:extLst>
      <p:ext uri="{BB962C8B-B14F-4D97-AF65-F5344CB8AC3E}">
        <p14:creationId xmlns:p14="http://schemas.microsoft.com/office/powerpoint/2010/main" val="2490910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AD18-347E-39A6-7936-E8E93BB0A18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759A24E-C9F8-77CA-0A43-84D641842029}"/>
              </a:ext>
            </a:extLst>
          </p:cNvPr>
          <p:cNvSpPr>
            <a:spLocks noGrp="1"/>
          </p:cNvSpPr>
          <p:nvPr>
            <p:ph idx="1"/>
          </p:nvPr>
        </p:nvSpPr>
        <p:spPr/>
        <p:txBody>
          <a:bodyPr/>
          <a:lstStyle/>
          <a:p>
            <a:r>
              <a:rPr lang="en-SG" b="1" i="0" baseline="30000" dirty="0">
                <a:solidFill>
                  <a:schemeClr val="tx1"/>
                </a:solidFill>
                <a:effectLst/>
                <a:latin typeface="system-ui"/>
              </a:rPr>
              <a:t>19 </a:t>
            </a:r>
            <a:r>
              <a:rPr lang="en-SG" b="0" i="0" dirty="0">
                <a:solidFill>
                  <a:schemeClr val="tx1"/>
                </a:solidFill>
                <a:effectLst/>
                <a:latin typeface="system-ui"/>
              </a:rPr>
              <a:t>There was not a city that made peace with the people of Israel except the Hivites, the inhabitants of Gibeon. They took them all in battle. </a:t>
            </a:r>
            <a:r>
              <a:rPr lang="en-SG" b="1" i="0" baseline="30000" dirty="0">
                <a:solidFill>
                  <a:srgbClr val="FFFF00"/>
                </a:solidFill>
                <a:effectLst/>
                <a:latin typeface="system-ui"/>
              </a:rPr>
              <a:t>20 </a:t>
            </a:r>
            <a:r>
              <a:rPr lang="en-SG" b="0" i="0" dirty="0">
                <a:solidFill>
                  <a:srgbClr val="FFFF00"/>
                </a:solidFill>
                <a:effectLst/>
                <a:latin typeface="system-ui"/>
              </a:rPr>
              <a:t>For it was the </a:t>
            </a:r>
            <a:r>
              <a:rPr lang="en-SG" b="0" i="0" cap="small" dirty="0">
                <a:solidFill>
                  <a:srgbClr val="FFFF00"/>
                </a:solidFill>
                <a:effectLst/>
                <a:latin typeface="system-ui"/>
              </a:rPr>
              <a:t>Lord</a:t>
            </a:r>
            <a:r>
              <a:rPr lang="en-SG" b="0" i="0" dirty="0">
                <a:solidFill>
                  <a:srgbClr val="FFFF00"/>
                </a:solidFill>
                <a:effectLst/>
                <a:latin typeface="system-ui"/>
              </a:rPr>
              <a:t>'s doing to harden their hearts that they should come against Israel in battle, in order that they should be devoted to destruction and should receive no mercy but be destroyed, just as the </a:t>
            </a:r>
            <a:r>
              <a:rPr lang="en-SG" b="0" i="0" cap="small" dirty="0">
                <a:solidFill>
                  <a:srgbClr val="FFFF00"/>
                </a:solidFill>
                <a:effectLst/>
                <a:latin typeface="system-ui"/>
              </a:rPr>
              <a:t>Lord</a:t>
            </a:r>
            <a:r>
              <a:rPr lang="en-SG" b="0" i="0" dirty="0">
                <a:solidFill>
                  <a:srgbClr val="FFFF00"/>
                </a:solidFill>
                <a:effectLst/>
                <a:latin typeface="system-ui"/>
              </a:rPr>
              <a:t> commanded Moses.</a:t>
            </a:r>
            <a:endParaRPr lang="en-GB" dirty="0">
              <a:solidFill>
                <a:srgbClr val="FFFF00"/>
              </a:solidFill>
            </a:endParaRPr>
          </a:p>
        </p:txBody>
      </p:sp>
    </p:spTree>
    <p:extLst>
      <p:ext uri="{BB962C8B-B14F-4D97-AF65-F5344CB8AC3E}">
        <p14:creationId xmlns:p14="http://schemas.microsoft.com/office/powerpoint/2010/main" val="1079481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7EE5B-AE61-B70E-A65D-4B5D30D5FBE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E054DB2-CD0D-D3C4-29B8-A3F7C2D344D7}"/>
              </a:ext>
            </a:extLst>
          </p:cNvPr>
          <p:cNvSpPr>
            <a:spLocks noGrp="1"/>
          </p:cNvSpPr>
          <p:nvPr>
            <p:ph idx="1"/>
          </p:nvPr>
        </p:nvSpPr>
        <p:spPr>
          <a:xfrm>
            <a:off x="304800" y="1438442"/>
            <a:ext cx="8382000" cy="5130800"/>
          </a:xfrm>
        </p:spPr>
        <p:txBody>
          <a:bodyPr/>
          <a:lstStyle/>
          <a:p>
            <a:r>
              <a:rPr lang="en-SG" b="1" i="0" baseline="30000" dirty="0">
                <a:solidFill>
                  <a:schemeClr val="tx1"/>
                </a:solidFill>
                <a:effectLst/>
                <a:latin typeface="system-ui"/>
              </a:rPr>
              <a:t>21 </a:t>
            </a:r>
            <a:r>
              <a:rPr lang="en-SG" b="0" i="0" dirty="0">
                <a:solidFill>
                  <a:schemeClr val="tx1"/>
                </a:solidFill>
                <a:effectLst/>
                <a:latin typeface="system-ui"/>
              </a:rPr>
              <a:t>And Joshua came at that time and cut off the </a:t>
            </a:r>
            <a:r>
              <a:rPr lang="en-SG" b="0" i="0" dirty="0" err="1">
                <a:solidFill>
                  <a:schemeClr val="tx1"/>
                </a:solidFill>
                <a:effectLst/>
                <a:latin typeface="system-ui"/>
              </a:rPr>
              <a:t>Anakim</a:t>
            </a:r>
            <a:r>
              <a:rPr lang="en-SG" b="0" i="0" dirty="0">
                <a:solidFill>
                  <a:schemeClr val="tx1"/>
                </a:solidFill>
                <a:effectLst/>
                <a:latin typeface="system-ui"/>
              </a:rPr>
              <a:t> from the hill country, from Hebron, from Debir, from Anab, and from all the hill country of Judah, and from all the hill country of Israel. Joshua devoted them to destruction with their cities. </a:t>
            </a:r>
            <a:r>
              <a:rPr lang="en-SG" b="1" i="0" baseline="30000" dirty="0">
                <a:solidFill>
                  <a:schemeClr val="tx1"/>
                </a:solidFill>
                <a:effectLst/>
                <a:latin typeface="system-ui"/>
              </a:rPr>
              <a:t>22 </a:t>
            </a:r>
            <a:r>
              <a:rPr lang="en-SG" b="0" i="0" dirty="0">
                <a:solidFill>
                  <a:schemeClr val="tx1"/>
                </a:solidFill>
                <a:effectLst/>
                <a:latin typeface="system-ui"/>
              </a:rPr>
              <a:t>There was none of the </a:t>
            </a:r>
            <a:r>
              <a:rPr lang="en-SG" b="0" i="0" dirty="0" err="1">
                <a:solidFill>
                  <a:schemeClr val="tx1"/>
                </a:solidFill>
                <a:effectLst/>
                <a:latin typeface="system-ui"/>
              </a:rPr>
              <a:t>Anakim</a:t>
            </a:r>
            <a:r>
              <a:rPr lang="en-SG" b="0" i="0" dirty="0">
                <a:solidFill>
                  <a:schemeClr val="tx1"/>
                </a:solidFill>
                <a:effectLst/>
                <a:latin typeface="system-ui"/>
              </a:rPr>
              <a:t> left in the land of the people of Israel. Only in Gaza, in Gath, and in Ashdod did some remain. </a:t>
            </a:r>
            <a:endParaRPr lang="en-GB" dirty="0">
              <a:solidFill>
                <a:schemeClr val="tx1"/>
              </a:solidFill>
            </a:endParaRPr>
          </a:p>
        </p:txBody>
      </p:sp>
    </p:spTree>
    <p:extLst>
      <p:ext uri="{BB962C8B-B14F-4D97-AF65-F5344CB8AC3E}">
        <p14:creationId xmlns:p14="http://schemas.microsoft.com/office/powerpoint/2010/main" val="1478203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1019E-EC44-7DA3-F86C-55EC50F5F0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E6A102-5741-2920-8B47-C6BD018BFDA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72B0578-4F6C-69D3-1C80-46CAA1B27A40}"/>
              </a:ext>
            </a:extLst>
          </p:cNvPr>
          <p:cNvSpPr>
            <a:spLocks noGrp="1"/>
          </p:cNvSpPr>
          <p:nvPr>
            <p:ph idx="1"/>
          </p:nvPr>
        </p:nvSpPr>
        <p:spPr>
          <a:xfrm>
            <a:off x="304800" y="1438442"/>
            <a:ext cx="8382000" cy="5130800"/>
          </a:xfrm>
        </p:spPr>
        <p:txBody>
          <a:bodyPr/>
          <a:lstStyle/>
          <a:p>
            <a:r>
              <a:rPr lang="en-SG" b="0" i="0" dirty="0">
                <a:solidFill>
                  <a:srgbClr val="FFFF00"/>
                </a:solidFill>
                <a:effectLst/>
                <a:latin typeface="system-ui"/>
              </a:rPr>
              <a:t> </a:t>
            </a:r>
            <a:r>
              <a:rPr lang="en-SG" b="1" i="0" baseline="30000" dirty="0">
                <a:solidFill>
                  <a:srgbClr val="FFFF00"/>
                </a:solidFill>
                <a:effectLst/>
                <a:latin typeface="system-ui"/>
              </a:rPr>
              <a:t>23 </a:t>
            </a:r>
            <a:r>
              <a:rPr lang="en-SG" b="0" i="0" dirty="0">
                <a:solidFill>
                  <a:srgbClr val="FFFF00"/>
                </a:solidFill>
                <a:effectLst/>
                <a:latin typeface="system-ui"/>
              </a:rPr>
              <a:t>So Joshua took the whole land, according to all that the </a:t>
            </a:r>
            <a:r>
              <a:rPr lang="en-SG" b="0" i="0" cap="small" dirty="0">
                <a:solidFill>
                  <a:srgbClr val="FFFF00"/>
                </a:solidFill>
                <a:effectLst/>
                <a:latin typeface="system-ui"/>
              </a:rPr>
              <a:t>Lord</a:t>
            </a:r>
            <a:r>
              <a:rPr lang="en-SG" b="0" i="0" dirty="0">
                <a:solidFill>
                  <a:srgbClr val="FFFF00"/>
                </a:solidFill>
                <a:effectLst/>
                <a:latin typeface="system-ui"/>
              </a:rPr>
              <a:t> had spoken to Moses. And Joshua gave it for an inheritance to Israel according to their tribal allotments. And the land had rest from war.</a:t>
            </a:r>
          </a:p>
          <a:p>
            <a:endParaRPr lang="en-SG" dirty="0">
              <a:solidFill>
                <a:srgbClr val="FFFF00"/>
              </a:solidFill>
              <a:latin typeface="system-ui"/>
            </a:endParaRPr>
          </a:p>
          <a:p>
            <a:pPr marL="0" indent="0">
              <a:buNone/>
            </a:pPr>
            <a:r>
              <a:rPr lang="en-SG" dirty="0">
                <a:solidFill>
                  <a:schemeClr val="tx1"/>
                </a:solidFill>
                <a:latin typeface="system-ui"/>
              </a:rPr>
              <a:t>Word of the Lord!</a:t>
            </a:r>
            <a:endParaRPr lang="en-GB" dirty="0">
              <a:solidFill>
                <a:schemeClr val="tx1"/>
              </a:solidFill>
            </a:endParaRPr>
          </a:p>
        </p:txBody>
      </p:sp>
    </p:spTree>
    <p:extLst>
      <p:ext uri="{BB962C8B-B14F-4D97-AF65-F5344CB8AC3E}">
        <p14:creationId xmlns:p14="http://schemas.microsoft.com/office/powerpoint/2010/main" val="218162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Joshua">
            <a:extLst>
              <a:ext uri="{FF2B5EF4-FFF2-40B4-BE49-F238E27FC236}">
                <a16:creationId xmlns:a16="http://schemas.microsoft.com/office/drawing/2014/main" id="{2F7BABF2-A3C0-9DC3-BE4D-0EBD3E208F9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8200" y="8659"/>
            <a:ext cx="7281064" cy="6840682"/>
          </a:xfrm>
          <a:prstGeom prst="rect">
            <a:avLst/>
          </a:prstGeom>
          <a:solidFill>
            <a:srgbClr val="FFFFFF"/>
          </a:solidFill>
        </p:spPr>
      </p:pic>
      <p:sp>
        <p:nvSpPr>
          <p:cNvPr id="4" name="TextBox 3">
            <a:extLst>
              <a:ext uri="{FF2B5EF4-FFF2-40B4-BE49-F238E27FC236}">
                <a16:creationId xmlns:a16="http://schemas.microsoft.com/office/drawing/2014/main" id="{DCF7A14B-CEB1-BA35-86B0-5B29BD10CDC9}"/>
              </a:ext>
            </a:extLst>
          </p:cNvPr>
          <p:cNvSpPr txBox="1"/>
          <p:nvPr/>
        </p:nvSpPr>
        <p:spPr>
          <a:xfrm>
            <a:off x="1024736" y="2133600"/>
            <a:ext cx="4479047" cy="523220"/>
          </a:xfrm>
          <a:prstGeom prst="rect">
            <a:avLst/>
          </a:prstGeom>
          <a:noFill/>
        </p:spPr>
        <p:txBody>
          <a:bodyPr wrap="none" rtlCol="0">
            <a:spAutoFit/>
          </a:bodyPr>
          <a:lstStyle/>
          <a:p>
            <a:r>
              <a:rPr lang="en-GB" sz="2800" dirty="0">
                <a:solidFill>
                  <a:schemeClr val="bg2"/>
                </a:solidFill>
              </a:rPr>
              <a:t>Israel’s southern campaign</a:t>
            </a:r>
          </a:p>
        </p:txBody>
      </p:sp>
    </p:spTree>
    <p:extLst>
      <p:ext uri="{BB962C8B-B14F-4D97-AF65-F5344CB8AC3E}">
        <p14:creationId xmlns:p14="http://schemas.microsoft.com/office/powerpoint/2010/main" val="4087401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B8CC8-8BF2-DB65-0CC1-C14CE4954B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1C296D-E526-ABFF-6660-431B9B26F494}"/>
              </a:ext>
            </a:extLst>
          </p:cNvPr>
          <p:cNvSpPr>
            <a:spLocks noGrp="1"/>
          </p:cNvSpPr>
          <p:nvPr>
            <p:ph type="title"/>
          </p:nvPr>
        </p:nvSpPr>
        <p:spPr>
          <a:xfrm>
            <a:off x="34977" y="0"/>
            <a:ext cx="8010525" cy="1257300"/>
          </a:xfrm>
        </p:spPr>
        <p:txBody>
          <a:bodyPr/>
          <a:lstStyle/>
          <a:p>
            <a:r>
              <a:rPr lang="en-GB" dirty="0"/>
              <a:t>Joshua 11:1-5</a:t>
            </a:r>
          </a:p>
        </p:txBody>
      </p:sp>
      <p:sp>
        <p:nvSpPr>
          <p:cNvPr id="3" name="Content Placeholder 2">
            <a:extLst>
              <a:ext uri="{FF2B5EF4-FFF2-40B4-BE49-F238E27FC236}">
                <a16:creationId xmlns:a16="http://schemas.microsoft.com/office/drawing/2014/main" id="{36E3179C-EEF8-CA17-A141-0BCB377F0FEE}"/>
              </a:ext>
            </a:extLst>
          </p:cNvPr>
          <p:cNvSpPr>
            <a:spLocks noGrp="1"/>
          </p:cNvSpPr>
          <p:nvPr>
            <p:ph idx="1"/>
          </p:nvPr>
        </p:nvSpPr>
        <p:spPr>
          <a:xfrm>
            <a:off x="304800" y="1143000"/>
            <a:ext cx="8305800" cy="5426242"/>
          </a:xfrm>
        </p:spPr>
        <p:txBody>
          <a:bodyPr lIns="90000">
            <a:noAutofit/>
          </a:bodyPr>
          <a:lstStyle/>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In verses 1-5, we are told that when these northern kings gathered, they were described to be like a </a:t>
            </a:r>
            <a:r>
              <a:rPr lang="en-GB" i="1" dirty="0">
                <a:latin typeface="Calibri" panose="020F0502020204030204" pitchFamily="34" charset="0"/>
                <a:cs typeface="Calibri" panose="020F0502020204030204" pitchFamily="34" charset="0"/>
              </a:rPr>
              <a:t>“</a:t>
            </a:r>
            <a:r>
              <a:rPr lang="en-SG" b="0" i="1" dirty="0">
                <a:solidFill>
                  <a:schemeClr val="tx1"/>
                </a:solidFill>
                <a:effectLst/>
                <a:latin typeface="Calibri" panose="020F0502020204030204" pitchFamily="34" charset="0"/>
                <a:cs typeface="Calibri" panose="020F0502020204030204" pitchFamily="34" charset="0"/>
              </a:rPr>
              <a:t>great horde, in number like the sand that is on the seashore, with very many horses and chariots.” </a:t>
            </a:r>
            <a:endParaRPr lang="en-GB" i="1" dirty="0">
              <a:latin typeface="Calibri" panose="020F0502020204030204" pitchFamily="34" charset="0"/>
              <a:cs typeface="Calibri" panose="020F0502020204030204" pitchFamily="34" charset="0"/>
            </a:endParaRPr>
          </a:p>
          <a:p>
            <a:pPr marL="0" indent="0">
              <a:buNone/>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3176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2A7F-09E1-7387-918C-6AA1F3AE7660}"/>
              </a:ext>
            </a:extLst>
          </p:cNvPr>
          <p:cNvSpPr>
            <a:spLocks noGrp="1"/>
          </p:cNvSpPr>
          <p:nvPr>
            <p:ph type="title"/>
          </p:nvPr>
        </p:nvSpPr>
        <p:spPr/>
        <p:txBody>
          <a:bodyPr/>
          <a:lstStyle/>
          <a:p>
            <a:r>
              <a:rPr lang="en-GB" dirty="0"/>
              <a:t>Reflection</a:t>
            </a:r>
          </a:p>
        </p:txBody>
      </p:sp>
      <p:sp>
        <p:nvSpPr>
          <p:cNvPr id="3" name="Content Placeholder 2">
            <a:extLst>
              <a:ext uri="{FF2B5EF4-FFF2-40B4-BE49-F238E27FC236}">
                <a16:creationId xmlns:a16="http://schemas.microsoft.com/office/drawing/2014/main" id="{99BFD93C-6470-D013-98C0-B2CE206DC865}"/>
              </a:ext>
            </a:extLst>
          </p:cNvPr>
          <p:cNvSpPr>
            <a:spLocks noGrp="1"/>
          </p:cNvSpPr>
          <p:nvPr>
            <p:ph idx="1"/>
          </p:nvPr>
        </p:nvSpPr>
        <p:spPr/>
        <p:txBody>
          <a:bodyPr>
            <a:normAutofit/>
          </a:bodyPr>
          <a:lstStyle/>
          <a:p>
            <a:r>
              <a:rPr lang="en-GB" dirty="0"/>
              <a:t>Evil </a:t>
            </a:r>
            <a:r>
              <a:rPr lang="en-GB" dirty="0">
                <a:solidFill>
                  <a:srgbClr val="FFFF00"/>
                </a:solidFill>
              </a:rPr>
              <a:t>did not retreat. Instead, they strive to put up a rebellious confrontation; to </a:t>
            </a:r>
            <a:r>
              <a:rPr lang="en-GB" dirty="0"/>
              <a:t>defend their own survival and influence. </a:t>
            </a:r>
          </a:p>
          <a:p>
            <a:endParaRPr lang="en-GB" dirty="0"/>
          </a:p>
          <a:p>
            <a:r>
              <a:rPr lang="en-GB" dirty="0"/>
              <a:t>Such behaviour from evil is consistent with the Psalms (e.g. Psalm 83) and also New Testament (e.g. Ephesians 6:12)  </a:t>
            </a:r>
          </a:p>
          <a:p>
            <a:endParaRPr lang="en-GB" dirty="0"/>
          </a:p>
          <a:p>
            <a:pPr marL="0" indent="0">
              <a:buNone/>
            </a:pPr>
            <a:endParaRPr lang="en-GB" dirty="0"/>
          </a:p>
        </p:txBody>
      </p:sp>
    </p:spTree>
    <p:extLst>
      <p:ext uri="{BB962C8B-B14F-4D97-AF65-F5344CB8AC3E}">
        <p14:creationId xmlns:p14="http://schemas.microsoft.com/office/powerpoint/2010/main" val="2851884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46918-87C6-CE6C-1D8B-C48E93AFD889}"/>
              </a:ext>
            </a:extLst>
          </p:cNvPr>
          <p:cNvSpPr>
            <a:spLocks noGrp="1"/>
          </p:cNvSpPr>
          <p:nvPr>
            <p:ph type="title"/>
          </p:nvPr>
        </p:nvSpPr>
        <p:spPr/>
        <p:txBody>
          <a:bodyPr/>
          <a:lstStyle/>
          <a:p>
            <a:r>
              <a:rPr lang="en-GB" dirty="0"/>
              <a:t>Reflection</a:t>
            </a:r>
          </a:p>
        </p:txBody>
      </p:sp>
      <p:sp>
        <p:nvSpPr>
          <p:cNvPr id="3" name="Content Placeholder 2">
            <a:extLst>
              <a:ext uri="{FF2B5EF4-FFF2-40B4-BE49-F238E27FC236}">
                <a16:creationId xmlns:a16="http://schemas.microsoft.com/office/drawing/2014/main" id="{69F64BEB-FD2D-E55B-F488-D5D8175A9457}"/>
              </a:ext>
            </a:extLst>
          </p:cNvPr>
          <p:cNvSpPr>
            <a:spLocks noGrp="1"/>
          </p:cNvSpPr>
          <p:nvPr>
            <p:ph idx="1"/>
          </p:nvPr>
        </p:nvSpPr>
        <p:spPr>
          <a:xfrm>
            <a:off x="304800" y="1438442"/>
            <a:ext cx="8382000" cy="5130800"/>
          </a:xfrm>
        </p:spPr>
        <p:txBody>
          <a:bodyPr lIns="90000">
            <a:normAutofit/>
          </a:bodyPr>
          <a:lstStyle/>
          <a:p>
            <a:r>
              <a:rPr lang="en-GB" dirty="0"/>
              <a:t>If in the midst of our obedience to the word of God; we face difficulties, disappointments or even a personal lack of confidence…..</a:t>
            </a:r>
          </a:p>
          <a:p>
            <a:endParaRPr lang="en-GB" dirty="0"/>
          </a:p>
        </p:txBody>
      </p:sp>
    </p:spTree>
    <p:extLst>
      <p:ext uri="{BB962C8B-B14F-4D97-AF65-F5344CB8AC3E}">
        <p14:creationId xmlns:p14="http://schemas.microsoft.com/office/powerpoint/2010/main" val="540560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02194-365D-5EDC-8302-DBEC706597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BF617E-D143-E526-26FE-14A8E4B1BA03}"/>
              </a:ext>
            </a:extLst>
          </p:cNvPr>
          <p:cNvSpPr>
            <a:spLocks noGrp="1"/>
          </p:cNvSpPr>
          <p:nvPr>
            <p:ph type="title"/>
          </p:nvPr>
        </p:nvSpPr>
        <p:spPr>
          <a:xfrm>
            <a:off x="76200" y="23734"/>
            <a:ext cx="8010525" cy="1257300"/>
          </a:xfrm>
        </p:spPr>
        <p:txBody>
          <a:bodyPr/>
          <a:lstStyle/>
          <a:p>
            <a:r>
              <a:rPr lang="en-GB" dirty="0"/>
              <a:t>Reflection</a:t>
            </a:r>
          </a:p>
        </p:txBody>
      </p:sp>
      <p:sp>
        <p:nvSpPr>
          <p:cNvPr id="3" name="Content Placeholder 2">
            <a:extLst>
              <a:ext uri="{FF2B5EF4-FFF2-40B4-BE49-F238E27FC236}">
                <a16:creationId xmlns:a16="http://schemas.microsoft.com/office/drawing/2014/main" id="{5F53B911-E8CE-E4E6-C714-62676CC9AEE0}"/>
              </a:ext>
            </a:extLst>
          </p:cNvPr>
          <p:cNvSpPr>
            <a:spLocks noGrp="1"/>
          </p:cNvSpPr>
          <p:nvPr>
            <p:ph idx="1"/>
          </p:nvPr>
        </p:nvSpPr>
        <p:spPr>
          <a:xfrm>
            <a:off x="228600" y="1281034"/>
            <a:ext cx="8010525" cy="5130800"/>
          </a:xfrm>
        </p:spPr>
        <p:txBody>
          <a:bodyPr lIns="90000">
            <a:normAutofit/>
          </a:bodyPr>
          <a:lstStyle/>
          <a:p>
            <a:r>
              <a:rPr lang="en-GB" dirty="0"/>
              <a:t>We are not to give up because it is to be expected.</a:t>
            </a:r>
          </a:p>
          <a:p>
            <a:endParaRPr lang="en-GB" dirty="0"/>
          </a:p>
          <a:p>
            <a:r>
              <a:rPr lang="en-GB" dirty="0">
                <a:solidFill>
                  <a:srgbClr val="FFFF00"/>
                </a:solidFill>
              </a:rPr>
              <a:t>Our obedience to God can and will invite oppositions;</a:t>
            </a:r>
            <a:r>
              <a:rPr lang="en-GB" dirty="0"/>
              <a:t> either from our own flesh, the discouraging opinions of others or spiritual forces of darkness.    </a:t>
            </a:r>
          </a:p>
          <a:p>
            <a:endParaRPr lang="en-GB" dirty="0"/>
          </a:p>
        </p:txBody>
      </p:sp>
    </p:spTree>
    <p:extLst>
      <p:ext uri="{BB962C8B-B14F-4D97-AF65-F5344CB8AC3E}">
        <p14:creationId xmlns:p14="http://schemas.microsoft.com/office/powerpoint/2010/main" val="1553866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1A344-D28E-71E7-5A9A-D41460667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7E9DAB-0415-2DA9-8783-0DF669F7CE25}"/>
              </a:ext>
            </a:extLst>
          </p:cNvPr>
          <p:cNvSpPr>
            <a:spLocks noGrp="1"/>
          </p:cNvSpPr>
          <p:nvPr>
            <p:ph type="title"/>
          </p:nvPr>
        </p:nvSpPr>
        <p:spPr>
          <a:xfrm>
            <a:off x="76200" y="23734"/>
            <a:ext cx="8010525" cy="1257300"/>
          </a:xfrm>
        </p:spPr>
        <p:txBody>
          <a:bodyPr/>
          <a:lstStyle/>
          <a:p>
            <a:r>
              <a:rPr lang="en-GB" dirty="0"/>
              <a:t>Reflection</a:t>
            </a:r>
          </a:p>
        </p:txBody>
      </p:sp>
      <p:sp>
        <p:nvSpPr>
          <p:cNvPr id="3" name="Content Placeholder 2">
            <a:extLst>
              <a:ext uri="{FF2B5EF4-FFF2-40B4-BE49-F238E27FC236}">
                <a16:creationId xmlns:a16="http://schemas.microsoft.com/office/drawing/2014/main" id="{26BCABE6-4A2D-4066-ED89-F265ED81E050}"/>
              </a:ext>
            </a:extLst>
          </p:cNvPr>
          <p:cNvSpPr>
            <a:spLocks noGrp="1"/>
          </p:cNvSpPr>
          <p:nvPr>
            <p:ph idx="1"/>
          </p:nvPr>
        </p:nvSpPr>
        <p:spPr>
          <a:xfrm>
            <a:off x="228600" y="1281034"/>
            <a:ext cx="8010525" cy="5130800"/>
          </a:xfrm>
        </p:spPr>
        <p:txBody>
          <a:bodyPr lIns="90000">
            <a:normAutofit/>
          </a:bodyPr>
          <a:lstStyle/>
          <a:p>
            <a:endParaRPr lang="en-GB" dirty="0"/>
          </a:p>
          <a:p>
            <a:r>
              <a:rPr lang="en-GB" dirty="0"/>
              <a:t>The most helpful thing we can do at these moments, </a:t>
            </a:r>
            <a:r>
              <a:rPr lang="en-GB" dirty="0">
                <a:solidFill>
                  <a:srgbClr val="FFFF00"/>
                </a:solidFill>
              </a:rPr>
              <a:t>is to be like Joshua. </a:t>
            </a:r>
          </a:p>
          <a:p>
            <a:endParaRPr lang="en-GB" dirty="0">
              <a:solidFill>
                <a:srgbClr val="FFFF00"/>
              </a:solidFill>
            </a:endParaRPr>
          </a:p>
          <a:p>
            <a:r>
              <a:rPr lang="en-GB" dirty="0">
                <a:solidFill>
                  <a:srgbClr val="FFFF00"/>
                </a:solidFill>
              </a:rPr>
              <a:t>Listen, obey and do it</a:t>
            </a:r>
            <a:r>
              <a:rPr lang="en-GB" dirty="0"/>
              <a:t>. God will help us. </a:t>
            </a:r>
          </a:p>
          <a:p>
            <a:endParaRPr lang="en-GB" dirty="0"/>
          </a:p>
        </p:txBody>
      </p:sp>
    </p:spTree>
    <p:extLst>
      <p:ext uri="{BB962C8B-B14F-4D97-AF65-F5344CB8AC3E}">
        <p14:creationId xmlns:p14="http://schemas.microsoft.com/office/powerpoint/2010/main" val="2178885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5D00D-B270-0C77-DBB8-B59422674044}"/>
              </a:ext>
            </a:extLst>
          </p:cNvPr>
          <p:cNvSpPr>
            <a:spLocks noGrp="1"/>
          </p:cNvSpPr>
          <p:nvPr>
            <p:ph type="title"/>
          </p:nvPr>
        </p:nvSpPr>
        <p:spPr/>
        <p:txBody>
          <a:bodyPr/>
          <a:lstStyle/>
          <a:p>
            <a:r>
              <a:rPr lang="en-GB" dirty="0"/>
              <a:t>God is greater!</a:t>
            </a:r>
          </a:p>
        </p:txBody>
      </p:sp>
      <p:sp>
        <p:nvSpPr>
          <p:cNvPr id="3" name="Content Placeholder 2">
            <a:extLst>
              <a:ext uri="{FF2B5EF4-FFF2-40B4-BE49-F238E27FC236}">
                <a16:creationId xmlns:a16="http://schemas.microsoft.com/office/drawing/2014/main" id="{B54E4110-FF39-9585-66E4-2F1E5A602A07}"/>
              </a:ext>
            </a:extLst>
          </p:cNvPr>
          <p:cNvSpPr>
            <a:spLocks noGrp="1"/>
          </p:cNvSpPr>
          <p:nvPr>
            <p:ph idx="1"/>
          </p:nvPr>
        </p:nvSpPr>
        <p:spPr>
          <a:xfrm>
            <a:off x="304800" y="1438442"/>
            <a:ext cx="8382000" cy="5130800"/>
          </a:xfrm>
        </p:spPr>
        <p:txBody>
          <a:bodyPr/>
          <a:lstStyle/>
          <a:p>
            <a:endParaRPr lang="en-GB" dirty="0">
              <a:solidFill>
                <a:schemeClr val="tx1"/>
              </a:solidFill>
              <a:latin typeface="Calibri" panose="020F0502020204030204" pitchFamily="34" charset="0"/>
              <a:cs typeface="Calibri" panose="020F0502020204030204" pitchFamily="34" charset="0"/>
            </a:endParaRPr>
          </a:p>
          <a:p>
            <a:r>
              <a:rPr lang="en-GB" i="1" dirty="0">
                <a:solidFill>
                  <a:srgbClr val="FFFF00"/>
                </a:solidFill>
                <a:latin typeface="Calibri" panose="020F0502020204030204" pitchFamily="34" charset="0"/>
                <a:cs typeface="Calibri" panose="020F0502020204030204" pitchFamily="34" charset="0"/>
              </a:rPr>
              <a:t>“</a:t>
            </a:r>
            <a:r>
              <a:rPr lang="en-SG" b="0" i="1" dirty="0">
                <a:solidFill>
                  <a:srgbClr val="FFFF00"/>
                </a:solidFill>
                <a:effectLst/>
                <a:latin typeface="Calibri" panose="020F0502020204030204" pitchFamily="34" charset="0"/>
                <a:cs typeface="Calibri" panose="020F0502020204030204" pitchFamily="34" charset="0"/>
              </a:rPr>
              <a:t>Do not be afraid of them, for tomorrow at this time I will give over all of them, slain, to Israel. You shall hamstring their horses and burn their chariots with fire.” </a:t>
            </a:r>
            <a:endParaRPr lang="en-GB" i="1" dirty="0">
              <a:solidFill>
                <a:srgbClr val="FFFF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965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8C57C7-E7A4-81E2-7AEF-D64F336D78E8}"/>
              </a:ext>
            </a:extLst>
          </p:cNvPr>
          <p:cNvSpPr>
            <a:spLocks noGrp="1"/>
          </p:cNvSpPr>
          <p:nvPr>
            <p:ph sz="half" idx="1"/>
          </p:nvPr>
        </p:nvSpPr>
        <p:spPr>
          <a:xfrm>
            <a:off x="50800" y="863600"/>
            <a:ext cx="4911725" cy="5130800"/>
          </a:xfrm>
        </p:spPr>
        <p:txBody>
          <a:bodyPr wrap="square" anchor="t">
            <a:noAutofit/>
          </a:bodyPr>
          <a:lstStyle/>
          <a:p>
            <a:pPr>
              <a:lnSpc>
                <a:spcPct val="90000"/>
              </a:lnSpc>
            </a:pPr>
            <a:r>
              <a:rPr lang="en-GB" dirty="0"/>
              <a:t>Even when the odds seem insurmountable, even when the instructions did not seem to make sense, Joshua chose to trust God in His word and obeyed.</a:t>
            </a:r>
          </a:p>
          <a:p>
            <a:pPr>
              <a:lnSpc>
                <a:spcPct val="90000"/>
              </a:lnSpc>
            </a:pPr>
            <a:endParaRPr lang="en-GB" dirty="0"/>
          </a:p>
          <a:p>
            <a:pPr>
              <a:lnSpc>
                <a:spcPct val="90000"/>
              </a:lnSpc>
            </a:pPr>
            <a:r>
              <a:rPr lang="en-GB" dirty="0"/>
              <a:t>Mentioned six times how Joshua did according to “what God commanded him to do”.</a:t>
            </a:r>
          </a:p>
        </p:txBody>
      </p:sp>
      <p:pic>
        <p:nvPicPr>
          <p:cNvPr id="5122" name="Picture 2" descr="The Book of JoshuaThe Book of Joshua">
            <a:extLst>
              <a:ext uri="{FF2B5EF4-FFF2-40B4-BE49-F238E27FC236}">
                <a16:creationId xmlns:a16="http://schemas.microsoft.com/office/drawing/2014/main" id="{E7CEFB6C-A4CE-3843-6970-1B219398A8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474" r="26902" b="1"/>
          <a:stretch>
            <a:fillRect/>
          </a:stretch>
        </p:blipFill>
        <p:spPr bwMode="auto">
          <a:xfrm>
            <a:off x="5176838" y="685800"/>
            <a:ext cx="3929062" cy="5130800"/>
          </a:xfrm>
          <a:prstGeom prst="rect">
            <a:avLst/>
          </a:prstGeom>
          <a:solidFill>
            <a:srgbClr val="FFFFFF"/>
          </a:solidFill>
        </p:spPr>
      </p:pic>
    </p:spTree>
    <p:extLst>
      <p:ext uri="{BB962C8B-B14F-4D97-AF65-F5344CB8AC3E}">
        <p14:creationId xmlns:p14="http://schemas.microsoft.com/office/powerpoint/2010/main" val="3866999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97AFF-5114-B02A-AA85-28D4FC3C2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F99A56-BE29-3D89-BBB6-3F276AA773D1}"/>
              </a:ext>
            </a:extLst>
          </p:cNvPr>
          <p:cNvSpPr>
            <a:spLocks noGrp="1"/>
          </p:cNvSpPr>
          <p:nvPr>
            <p:ph type="title"/>
          </p:nvPr>
        </p:nvSpPr>
        <p:spPr/>
        <p:txBody>
          <a:bodyPr/>
          <a:lstStyle/>
          <a:p>
            <a:r>
              <a:rPr lang="en-GB" dirty="0"/>
              <a:t>Reflection</a:t>
            </a:r>
          </a:p>
        </p:txBody>
      </p:sp>
      <p:sp>
        <p:nvSpPr>
          <p:cNvPr id="3" name="Content Placeholder 2">
            <a:extLst>
              <a:ext uri="{FF2B5EF4-FFF2-40B4-BE49-F238E27FC236}">
                <a16:creationId xmlns:a16="http://schemas.microsoft.com/office/drawing/2014/main" id="{CB2DECD7-EE10-1E13-F055-9675ECA65578}"/>
              </a:ext>
            </a:extLst>
          </p:cNvPr>
          <p:cNvSpPr>
            <a:spLocks noGrp="1"/>
          </p:cNvSpPr>
          <p:nvPr>
            <p:ph idx="1"/>
          </p:nvPr>
        </p:nvSpPr>
        <p:spPr>
          <a:xfrm>
            <a:off x="304800" y="1438442"/>
            <a:ext cx="8458200" cy="5130800"/>
          </a:xfrm>
        </p:spPr>
        <p:txBody>
          <a:bodyPr lIns="90000">
            <a:normAutofit/>
          </a:bodyPr>
          <a:lstStyle/>
          <a:p>
            <a:r>
              <a:rPr lang="en-GB" dirty="0">
                <a:latin typeface="+mj-lt"/>
                <a:cs typeface="Calibri" panose="020F0502020204030204" pitchFamily="34" charset="0"/>
              </a:rPr>
              <a:t>We are not alone in our struggles. </a:t>
            </a:r>
          </a:p>
          <a:p>
            <a:endParaRPr lang="en-GB" dirty="0">
              <a:latin typeface="+mj-lt"/>
              <a:cs typeface="Calibri" panose="020F0502020204030204" pitchFamily="34" charset="0"/>
            </a:endParaRPr>
          </a:p>
          <a:p>
            <a:r>
              <a:rPr lang="en-GB" dirty="0">
                <a:latin typeface="+mj-lt"/>
                <a:cs typeface="Calibri" panose="020F0502020204030204" pitchFamily="34" charset="0"/>
              </a:rPr>
              <a:t>We have an example in Joshua.</a:t>
            </a:r>
          </a:p>
          <a:p>
            <a:endParaRPr lang="en-GB" dirty="0">
              <a:latin typeface="+mj-lt"/>
              <a:cs typeface="Calibri" panose="020F0502020204030204" pitchFamily="34" charset="0"/>
            </a:endParaRPr>
          </a:p>
          <a:p>
            <a:r>
              <a:rPr lang="en-GB" dirty="0">
                <a:latin typeface="+mj-lt"/>
                <a:cs typeface="Calibri" panose="020F0502020204030204" pitchFamily="34" charset="0"/>
              </a:rPr>
              <a:t>Joshua trusted God and because of his obedience in faith, Joshua was granted victory.</a:t>
            </a:r>
          </a:p>
          <a:p>
            <a:endParaRPr lang="en-GB" dirty="0">
              <a:latin typeface="+mj-lt"/>
              <a:cs typeface="Calibri" panose="020F0502020204030204" pitchFamily="34" charset="0"/>
            </a:endParaRPr>
          </a:p>
          <a:p>
            <a:endParaRPr lang="en-GB" dirty="0">
              <a:latin typeface="+mj-lt"/>
              <a:cs typeface="Calibri" panose="020F0502020204030204" pitchFamily="34" charset="0"/>
            </a:endParaRPr>
          </a:p>
        </p:txBody>
      </p:sp>
    </p:spTree>
    <p:extLst>
      <p:ext uri="{BB962C8B-B14F-4D97-AF65-F5344CB8AC3E}">
        <p14:creationId xmlns:p14="http://schemas.microsoft.com/office/powerpoint/2010/main" val="3747468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C34E-795C-1F1C-FF01-BDBE3725416B}"/>
              </a:ext>
            </a:extLst>
          </p:cNvPr>
          <p:cNvSpPr>
            <a:spLocks noGrp="1"/>
          </p:cNvSpPr>
          <p:nvPr>
            <p:ph type="title"/>
          </p:nvPr>
        </p:nvSpPr>
        <p:spPr/>
        <p:txBody>
          <a:bodyPr/>
          <a:lstStyle/>
          <a:p>
            <a:r>
              <a:rPr lang="en-GB" dirty="0"/>
              <a:t>True rest from Obedience</a:t>
            </a:r>
          </a:p>
        </p:txBody>
      </p:sp>
      <p:sp>
        <p:nvSpPr>
          <p:cNvPr id="3" name="Content Placeholder 2">
            <a:extLst>
              <a:ext uri="{FF2B5EF4-FFF2-40B4-BE49-F238E27FC236}">
                <a16:creationId xmlns:a16="http://schemas.microsoft.com/office/drawing/2014/main" id="{0F9F6343-1A6F-FA05-C356-A446A29B755D}"/>
              </a:ext>
            </a:extLst>
          </p:cNvPr>
          <p:cNvSpPr>
            <a:spLocks noGrp="1"/>
          </p:cNvSpPr>
          <p:nvPr>
            <p:ph idx="1"/>
          </p:nvPr>
        </p:nvSpPr>
        <p:spPr>
          <a:xfrm>
            <a:off x="304800" y="1438442"/>
            <a:ext cx="8458200" cy="5130800"/>
          </a:xfrm>
        </p:spPr>
        <p:txBody>
          <a:bodyPr/>
          <a:lstStyle/>
          <a:p>
            <a:endParaRPr lang="en-GB" dirty="0">
              <a:solidFill>
                <a:schemeClr val="tx1"/>
              </a:solidFill>
              <a:latin typeface="+mj-lt"/>
              <a:cs typeface="Calibri" panose="020F0502020204030204" pitchFamily="34" charset="0"/>
            </a:endParaRPr>
          </a:p>
          <a:p>
            <a:r>
              <a:rPr lang="en-GB" dirty="0">
                <a:solidFill>
                  <a:schemeClr val="tx1"/>
                </a:solidFill>
                <a:latin typeface="+mj-lt"/>
                <a:cs typeface="Calibri" panose="020F0502020204030204" pitchFamily="34" charset="0"/>
              </a:rPr>
              <a:t>Verse 23 says: </a:t>
            </a:r>
            <a:r>
              <a:rPr lang="en-SG" b="1" i="1" baseline="30000" dirty="0">
                <a:solidFill>
                  <a:schemeClr val="tx1"/>
                </a:solidFill>
                <a:effectLst/>
                <a:latin typeface="+mj-lt"/>
                <a:cs typeface="Calibri" panose="020F0502020204030204" pitchFamily="34" charset="0"/>
              </a:rPr>
              <a:t>23 </a:t>
            </a:r>
            <a:r>
              <a:rPr lang="en-SG" b="0" i="1" dirty="0">
                <a:solidFill>
                  <a:schemeClr val="tx1"/>
                </a:solidFill>
                <a:effectLst/>
                <a:latin typeface="+mj-lt"/>
                <a:cs typeface="Calibri" panose="020F0502020204030204" pitchFamily="34" charset="0"/>
              </a:rPr>
              <a:t>So Joshua took the whole land, according to all that the </a:t>
            </a:r>
            <a:r>
              <a:rPr lang="en-SG" b="0" i="1" cap="small" dirty="0">
                <a:solidFill>
                  <a:schemeClr val="tx1"/>
                </a:solidFill>
                <a:effectLst/>
                <a:latin typeface="+mj-lt"/>
                <a:cs typeface="Calibri" panose="020F0502020204030204" pitchFamily="34" charset="0"/>
              </a:rPr>
              <a:t>Lord</a:t>
            </a:r>
            <a:r>
              <a:rPr lang="en-SG" b="0" i="1" dirty="0">
                <a:solidFill>
                  <a:schemeClr val="tx1"/>
                </a:solidFill>
                <a:effectLst/>
                <a:latin typeface="+mj-lt"/>
                <a:cs typeface="Calibri" panose="020F0502020204030204" pitchFamily="34" charset="0"/>
              </a:rPr>
              <a:t> had spoken to Moses. And Joshua gave it for an inheritance to Israel according to their tribal allotments. </a:t>
            </a:r>
            <a:r>
              <a:rPr lang="en-SG" b="0" i="1" dirty="0">
                <a:solidFill>
                  <a:srgbClr val="FFFF00"/>
                </a:solidFill>
                <a:effectLst/>
                <a:latin typeface="+mj-lt"/>
                <a:cs typeface="Calibri" panose="020F0502020204030204" pitchFamily="34" charset="0"/>
              </a:rPr>
              <a:t>And the land had rest from war.</a:t>
            </a:r>
            <a:endParaRPr lang="en-GB" i="1" dirty="0">
              <a:solidFill>
                <a:srgbClr val="FFFF00"/>
              </a:solidFill>
              <a:latin typeface="+mj-lt"/>
              <a:cs typeface="Calibri" panose="020F0502020204030204" pitchFamily="34" charset="0"/>
            </a:endParaRPr>
          </a:p>
        </p:txBody>
      </p:sp>
    </p:spTree>
    <p:extLst>
      <p:ext uri="{BB962C8B-B14F-4D97-AF65-F5344CB8AC3E}">
        <p14:creationId xmlns:p14="http://schemas.microsoft.com/office/powerpoint/2010/main" val="1563330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F57-709F-CE4F-60BC-92B435364CC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C053D46-C896-5689-B97F-2638720314AD}"/>
              </a:ext>
            </a:extLst>
          </p:cNvPr>
          <p:cNvSpPr>
            <a:spLocks noGrp="1"/>
          </p:cNvSpPr>
          <p:nvPr>
            <p:ph idx="1"/>
          </p:nvPr>
        </p:nvSpPr>
        <p:spPr/>
        <p:txBody>
          <a:bodyPr lIns="90000">
            <a:normAutofit/>
          </a:bodyPr>
          <a:lstStyle/>
          <a:p>
            <a:r>
              <a:rPr lang="en-GB" dirty="0"/>
              <a:t>“rest” in verse 23 is translated from the Hebrew root word “shaqat”.</a:t>
            </a:r>
          </a:p>
          <a:p>
            <a:endParaRPr lang="en-GB" dirty="0"/>
          </a:p>
          <a:p>
            <a:r>
              <a:rPr lang="en-GB" dirty="0"/>
              <a:t>“shaqat” literally mean the cessation of hostilities. It is also used frequently in the book of Joshua and Judges to to </a:t>
            </a:r>
            <a:r>
              <a:rPr lang="en-GB" dirty="0">
                <a:solidFill>
                  <a:srgbClr val="FFFF00"/>
                </a:solidFill>
              </a:rPr>
              <a:t>mean a period of tranquillity, of peace and quietness.</a:t>
            </a:r>
          </a:p>
          <a:p>
            <a:endParaRPr lang="en-GB" dirty="0">
              <a:solidFill>
                <a:srgbClr val="FFFF00"/>
              </a:solidFill>
            </a:endParaRPr>
          </a:p>
        </p:txBody>
      </p:sp>
    </p:spTree>
    <p:extLst>
      <p:ext uri="{BB962C8B-B14F-4D97-AF65-F5344CB8AC3E}">
        <p14:creationId xmlns:p14="http://schemas.microsoft.com/office/powerpoint/2010/main" val="845710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5B1ED-7721-3D48-0145-DD82964ECD6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D1114CD-F328-FBE7-2EFE-8FBB74495D17}"/>
              </a:ext>
            </a:extLst>
          </p:cNvPr>
          <p:cNvSpPr>
            <a:spLocks noGrp="1"/>
          </p:cNvSpPr>
          <p:nvPr>
            <p:ph idx="1"/>
          </p:nvPr>
        </p:nvSpPr>
        <p:spPr>
          <a:xfrm>
            <a:off x="304800" y="1438442"/>
            <a:ext cx="8534400" cy="5130800"/>
          </a:xfrm>
        </p:spPr>
        <p:txBody>
          <a:bodyPr lIns="90000">
            <a:normAutofit/>
          </a:bodyPr>
          <a:lstStyle/>
          <a:p>
            <a:endParaRPr lang="en-GB" dirty="0">
              <a:solidFill>
                <a:schemeClr val="tx1"/>
              </a:solidFill>
            </a:endParaRPr>
          </a:p>
          <a:p>
            <a:r>
              <a:rPr lang="en-GB" dirty="0">
                <a:solidFill>
                  <a:schemeClr val="tx1"/>
                </a:solidFill>
              </a:rPr>
              <a:t>“rest” in verse 23, means that the people of Israel, </a:t>
            </a:r>
            <a:r>
              <a:rPr lang="en-GB" dirty="0">
                <a:solidFill>
                  <a:srgbClr val="FFFF00"/>
                </a:solidFill>
              </a:rPr>
              <a:t>because of their obedience</a:t>
            </a:r>
            <a:r>
              <a:rPr lang="en-GB" dirty="0">
                <a:solidFill>
                  <a:schemeClr val="tx1"/>
                </a:solidFill>
              </a:rPr>
              <a:t>, had finally fulfilled what God wanted them to do. </a:t>
            </a:r>
          </a:p>
          <a:p>
            <a:endParaRPr lang="en-GB" dirty="0">
              <a:solidFill>
                <a:schemeClr val="tx1"/>
              </a:solidFill>
            </a:endParaRPr>
          </a:p>
          <a:p>
            <a:r>
              <a:rPr lang="en-GB" dirty="0">
                <a:solidFill>
                  <a:schemeClr val="tx1"/>
                </a:solidFill>
              </a:rPr>
              <a:t>And because of that, they found peace and a period of fruitfulness and blessings with God.     </a:t>
            </a:r>
          </a:p>
          <a:p>
            <a:pPr marL="0" indent="0">
              <a:buNone/>
            </a:pPr>
            <a:endParaRPr lang="en-GB" dirty="0"/>
          </a:p>
        </p:txBody>
      </p:sp>
    </p:spTree>
    <p:extLst>
      <p:ext uri="{BB962C8B-B14F-4D97-AF65-F5344CB8AC3E}">
        <p14:creationId xmlns:p14="http://schemas.microsoft.com/office/powerpoint/2010/main" val="775627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07FAC-2655-8854-B4FC-23EF41A58AD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7B64E23-EDAC-4236-E709-EAA2F1BC8DD8}"/>
              </a:ext>
            </a:extLst>
          </p:cNvPr>
          <p:cNvSpPr>
            <a:spLocks noGrp="1"/>
          </p:cNvSpPr>
          <p:nvPr>
            <p:ph idx="1"/>
          </p:nvPr>
        </p:nvSpPr>
        <p:spPr>
          <a:xfrm>
            <a:off x="533400" y="1438442"/>
            <a:ext cx="8153400" cy="5130800"/>
          </a:xfrm>
        </p:spPr>
        <p:txBody>
          <a:bodyPr lIns="90000">
            <a:normAutofit fontScale="92500" lnSpcReduction="20000"/>
          </a:bodyPr>
          <a:lstStyle/>
          <a:p>
            <a:pPr marL="0" indent="0">
              <a:buNone/>
            </a:pPr>
            <a:r>
              <a:rPr lang="en-SG" i="1" dirty="0">
                <a:solidFill>
                  <a:schemeClr val="tx1"/>
                </a:solidFill>
                <a:effectLst/>
                <a:latin typeface="+mj-lt"/>
              </a:rPr>
              <a:t>In Matthew 11:28-30:</a:t>
            </a:r>
          </a:p>
          <a:p>
            <a:pPr marL="0" indent="0">
              <a:buNone/>
            </a:pPr>
            <a:endParaRPr lang="en-SG" b="1" i="1" baseline="30000" dirty="0">
              <a:solidFill>
                <a:schemeClr val="tx1"/>
              </a:solidFill>
              <a:latin typeface="+mj-lt"/>
            </a:endParaRPr>
          </a:p>
          <a:p>
            <a:pPr marL="0" indent="0">
              <a:buNone/>
            </a:pPr>
            <a:r>
              <a:rPr lang="en-SG" b="1" i="1" baseline="30000" dirty="0">
                <a:solidFill>
                  <a:schemeClr val="tx1"/>
                </a:solidFill>
                <a:effectLst/>
                <a:latin typeface="+mj-lt"/>
              </a:rPr>
              <a:t>28 </a:t>
            </a:r>
            <a:r>
              <a:rPr lang="en-SG" b="0" i="1" dirty="0">
                <a:solidFill>
                  <a:schemeClr val="tx1"/>
                </a:solidFill>
                <a:effectLst/>
                <a:latin typeface="+mj-lt"/>
              </a:rPr>
              <a:t>Come to me, all who labor and are heavy laden, and I will give you rest. </a:t>
            </a:r>
            <a:r>
              <a:rPr lang="en-SG" b="1" i="1" baseline="30000" dirty="0">
                <a:solidFill>
                  <a:schemeClr val="tx1"/>
                </a:solidFill>
                <a:effectLst/>
                <a:latin typeface="+mj-lt"/>
              </a:rPr>
              <a:t>29 </a:t>
            </a:r>
            <a:r>
              <a:rPr lang="en-SG" b="0" i="1" dirty="0">
                <a:solidFill>
                  <a:schemeClr val="tx1"/>
                </a:solidFill>
                <a:effectLst/>
                <a:latin typeface="+mj-lt"/>
              </a:rPr>
              <a:t>Take my yoke upon you, and learn from me, for I am gentle and lowly in heart, </a:t>
            </a:r>
            <a:r>
              <a:rPr lang="en-SG" b="0" i="1" dirty="0">
                <a:solidFill>
                  <a:srgbClr val="FFFF00"/>
                </a:solidFill>
                <a:effectLst/>
                <a:latin typeface="+mj-lt"/>
              </a:rPr>
              <a:t>and you will find rest for your souls. </a:t>
            </a:r>
            <a:r>
              <a:rPr lang="en-SG" b="1" i="1" baseline="30000" dirty="0">
                <a:solidFill>
                  <a:schemeClr val="tx1"/>
                </a:solidFill>
                <a:effectLst/>
                <a:latin typeface="+mj-lt"/>
              </a:rPr>
              <a:t>30 </a:t>
            </a:r>
            <a:r>
              <a:rPr lang="en-SG" b="0" i="1" dirty="0">
                <a:solidFill>
                  <a:schemeClr val="tx1"/>
                </a:solidFill>
                <a:effectLst/>
                <a:latin typeface="+mj-lt"/>
              </a:rPr>
              <a:t>For my yoke is easy, and my burden is light.”</a:t>
            </a:r>
          </a:p>
          <a:p>
            <a:pPr marL="0" indent="0">
              <a:buNone/>
            </a:pPr>
            <a:endParaRPr lang="en-SG" i="1" dirty="0">
              <a:solidFill>
                <a:schemeClr val="tx1"/>
              </a:solidFill>
              <a:latin typeface="+mj-lt"/>
            </a:endParaRPr>
          </a:p>
          <a:p>
            <a:pPr marL="0" indent="0">
              <a:buNone/>
            </a:pPr>
            <a:r>
              <a:rPr lang="en-SG" b="0" dirty="0">
                <a:solidFill>
                  <a:srgbClr val="FFFF00"/>
                </a:solidFill>
                <a:effectLst/>
                <a:latin typeface="+mj-lt"/>
              </a:rPr>
              <a:t>Just as Joshua led Israel to find rest from war through obedience; Jesus led us to find rest in Him through His obedience on the Cross.</a:t>
            </a:r>
          </a:p>
          <a:p>
            <a:endParaRPr lang="en-SG" dirty="0">
              <a:solidFill>
                <a:schemeClr val="tx1"/>
              </a:solidFill>
              <a:latin typeface="+mj-lt"/>
            </a:endParaRPr>
          </a:p>
        </p:txBody>
      </p:sp>
    </p:spTree>
    <p:extLst>
      <p:ext uri="{BB962C8B-B14F-4D97-AF65-F5344CB8AC3E}">
        <p14:creationId xmlns:p14="http://schemas.microsoft.com/office/powerpoint/2010/main" val="3882500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6A93C-A450-1CFE-B091-DE5AD2CDFF1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8138565-8844-B7AE-ED87-9F62B1D8C8FF}"/>
              </a:ext>
            </a:extLst>
          </p:cNvPr>
          <p:cNvSpPr>
            <a:spLocks noGrp="1"/>
          </p:cNvSpPr>
          <p:nvPr>
            <p:ph idx="1"/>
          </p:nvPr>
        </p:nvSpPr>
        <p:spPr/>
        <p:txBody>
          <a:bodyPr/>
          <a:lstStyle/>
          <a:p>
            <a:endParaRPr lang="en-GB" dirty="0"/>
          </a:p>
          <a:p>
            <a:endParaRPr lang="en-GB" dirty="0"/>
          </a:p>
          <a:p>
            <a:pPr marL="0" indent="0">
              <a:buNone/>
            </a:pPr>
            <a:r>
              <a:rPr lang="en-GB" dirty="0"/>
              <a:t>This “rest” found in our obedience of Jesus will help us to </a:t>
            </a:r>
            <a:r>
              <a:rPr lang="en-GB" sz="4000" dirty="0">
                <a:solidFill>
                  <a:srgbClr val="FFFF00"/>
                </a:solidFill>
              </a:rPr>
              <a:t>break out </a:t>
            </a:r>
            <a:r>
              <a:rPr lang="en-GB" dirty="0"/>
              <a:t>of the unsustainable rhythm of toil and leisure.</a:t>
            </a:r>
          </a:p>
          <a:p>
            <a:endParaRPr lang="en-GB" dirty="0"/>
          </a:p>
          <a:p>
            <a:endParaRPr lang="en-GB" dirty="0"/>
          </a:p>
        </p:txBody>
      </p:sp>
    </p:spTree>
    <p:extLst>
      <p:ext uri="{BB962C8B-B14F-4D97-AF65-F5344CB8AC3E}">
        <p14:creationId xmlns:p14="http://schemas.microsoft.com/office/powerpoint/2010/main" val="31297242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2F03E-C4B0-FCCE-6943-FCB1A2674AE7}"/>
              </a:ext>
            </a:extLst>
          </p:cNvPr>
          <p:cNvSpPr>
            <a:spLocks noGrp="1"/>
          </p:cNvSpPr>
          <p:nvPr>
            <p:ph type="title"/>
          </p:nvPr>
        </p:nvSpPr>
        <p:spPr/>
        <p:txBody>
          <a:bodyPr/>
          <a:lstStyle/>
          <a:p>
            <a:r>
              <a:rPr lang="en-GB" dirty="0"/>
              <a:t>How to have “true rest”?</a:t>
            </a:r>
          </a:p>
        </p:txBody>
      </p:sp>
      <p:sp>
        <p:nvSpPr>
          <p:cNvPr id="3" name="Content Placeholder 2">
            <a:extLst>
              <a:ext uri="{FF2B5EF4-FFF2-40B4-BE49-F238E27FC236}">
                <a16:creationId xmlns:a16="http://schemas.microsoft.com/office/drawing/2014/main" id="{88E57848-1A01-B7D4-61D7-0B5DBE2268FB}"/>
              </a:ext>
            </a:extLst>
          </p:cNvPr>
          <p:cNvSpPr>
            <a:spLocks noGrp="1"/>
          </p:cNvSpPr>
          <p:nvPr>
            <p:ph idx="1"/>
          </p:nvPr>
        </p:nvSpPr>
        <p:spPr>
          <a:xfrm>
            <a:off x="304800" y="1438442"/>
            <a:ext cx="7696200" cy="5130800"/>
          </a:xfrm>
        </p:spPr>
        <p:txBody>
          <a:bodyPr lIns="90000">
            <a:normAutofit/>
          </a:bodyPr>
          <a:lstStyle/>
          <a:p>
            <a:pPr lvl="1"/>
            <a:endParaRPr lang="en-GB" dirty="0"/>
          </a:p>
          <a:p>
            <a:pPr lvl="1"/>
            <a:r>
              <a:rPr lang="en-GB" sz="3200" dirty="0"/>
              <a:t>Firstly, we need to understand God’s </a:t>
            </a:r>
            <a:r>
              <a:rPr lang="en-GB" sz="3200" dirty="0">
                <a:solidFill>
                  <a:srgbClr val="FFFF00"/>
                </a:solidFill>
              </a:rPr>
              <a:t>purpose of rest. </a:t>
            </a:r>
          </a:p>
          <a:p>
            <a:pPr lvl="1"/>
            <a:endParaRPr lang="en-GB" sz="3200" dirty="0">
              <a:solidFill>
                <a:srgbClr val="FFFF00"/>
              </a:solidFill>
            </a:endParaRPr>
          </a:p>
          <a:p>
            <a:pPr lvl="1"/>
            <a:r>
              <a:rPr lang="en-GB" sz="3200" dirty="0"/>
              <a:t>Secondly, we need to trust God and </a:t>
            </a:r>
            <a:r>
              <a:rPr lang="en-GB" sz="3200" dirty="0">
                <a:solidFill>
                  <a:srgbClr val="FFFF00"/>
                </a:solidFill>
              </a:rPr>
              <a:t>do as He commands.</a:t>
            </a:r>
          </a:p>
          <a:p>
            <a:endParaRPr lang="en-GB" dirty="0"/>
          </a:p>
        </p:txBody>
      </p:sp>
    </p:spTree>
    <p:extLst>
      <p:ext uri="{BB962C8B-B14F-4D97-AF65-F5344CB8AC3E}">
        <p14:creationId xmlns:p14="http://schemas.microsoft.com/office/powerpoint/2010/main" val="1853226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C933B-4B0D-1A1A-8B60-42CBA18DF3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74E2F6-7024-692D-25BA-1227F34A1366}"/>
              </a:ext>
            </a:extLst>
          </p:cNvPr>
          <p:cNvSpPr>
            <a:spLocks noGrp="1"/>
          </p:cNvSpPr>
          <p:nvPr>
            <p:ph type="title"/>
          </p:nvPr>
        </p:nvSpPr>
        <p:spPr/>
        <p:txBody>
          <a:bodyPr/>
          <a:lstStyle/>
          <a:p>
            <a:r>
              <a:rPr lang="en-GB" dirty="0"/>
              <a:t>How to have “true rest”?</a:t>
            </a:r>
          </a:p>
        </p:txBody>
      </p:sp>
      <p:sp>
        <p:nvSpPr>
          <p:cNvPr id="3" name="Content Placeholder 2">
            <a:extLst>
              <a:ext uri="{FF2B5EF4-FFF2-40B4-BE49-F238E27FC236}">
                <a16:creationId xmlns:a16="http://schemas.microsoft.com/office/drawing/2014/main" id="{F12D2476-B71A-04A0-DE4E-2BCE37E845A7}"/>
              </a:ext>
            </a:extLst>
          </p:cNvPr>
          <p:cNvSpPr>
            <a:spLocks noGrp="1"/>
          </p:cNvSpPr>
          <p:nvPr>
            <p:ph idx="1"/>
          </p:nvPr>
        </p:nvSpPr>
        <p:spPr/>
        <p:txBody>
          <a:bodyPr lIns="90000">
            <a:normAutofit/>
          </a:bodyPr>
          <a:lstStyle/>
          <a:p>
            <a:endParaRPr lang="en-GB" dirty="0"/>
          </a:p>
          <a:p>
            <a:r>
              <a:rPr lang="en-GB" dirty="0"/>
              <a:t>In the Bible, the purpose of rest is not a pity reward after working long and hard (for God is not a slave master); </a:t>
            </a:r>
            <a:r>
              <a:rPr lang="en-GB" dirty="0">
                <a:solidFill>
                  <a:srgbClr val="FFFF00"/>
                </a:solidFill>
              </a:rPr>
              <a:t>but the purpose of rest is for man to enjoy God and be refilled in the Spirit after fulfilling His word for work.</a:t>
            </a:r>
          </a:p>
        </p:txBody>
      </p:sp>
    </p:spTree>
    <p:extLst>
      <p:ext uri="{BB962C8B-B14F-4D97-AF65-F5344CB8AC3E}">
        <p14:creationId xmlns:p14="http://schemas.microsoft.com/office/powerpoint/2010/main" val="30671190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05022-4AF1-39A2-67EA-F1E96F45C6DF}"/>
              </a:ext>
            </a:extLst>
          </p:cNvPr>
          <p:cNvSpPr>
            <a:spLocks noGrp="1"/>
          </p:cNvSpPr>
          <p:nvPr>
            <p:ph type="title"/>
          </p:nvPr>
        </p:nvSpPr>
        <p:spPr/>
        <p:txBody>
          <a:bodyPr/>
          <a:lstStyle/>
          <a:p>
            <a:r>
              <a:rPr lang="en-GB" dirty="0"/>
              <a:t>How to have true rest?</a:t>
            </a:r>
          </a:p>
        </p:txBody>
      </p:sp>
      <p:sp>
        <p:nvSpPr>
          <p:cNvPr id="3" name="Content Placeholder 2">
            <a:extLst>
              <a:ext uri="{FF2B5EF4-FFF2-40B4-BE49-F238E27FC236}">
                <a16:creationId xmlns:a16="http://schemas.microsoft.com/office/drawing/2014/main" id="{611C48D2-5639-1021-84A3-08A3A0267D54}"/>
              </a:ext>
            </a:extLst>
          </p:cNvPr>
          <p:cNvSpPr>
            <a:spLocks noGrp="1"/>
          </p:cNvSpPr>
          <p:nvPr>
            <p:ph idx="1"/>
          </p:nvPr>
        </p:nvSpPr>
        <p:spPr>
          <a:xfrm>
            <a:off x="304800" y="1438442"/>
            <a:ext cx="8382000" cy="5130800"/>
          </a:xfrm>
        </p:spPr>
        <p:txBody>
          <a:bodyPr lIns="90000">
            <a:normAutofit/>
          </a:bodyPr>
          <a:lstStyle/>
          <a:p>
            <a:r>
              <a:rPr lang="en-GB" dirty="0"/>
              <a:t>In our world, we often rest only when we feel exhausted. Or we rest because we are forced to (sickness or spouse) </a:t>
            </a:r>
          </a:p>
          <a:p>
            <a:endParaRPr lang="en-GB" dirty="0">
              <a:solidFill>
                <a:srgbClr val="FFFF00"/>
              </a:solidFill>
            </a:endParaRPr>
          </a:p>
          <a:p>
            <a:r>
              <a:rPr lang="en-GB" dirty="0">
                <a:solidFill>
                  <a:schemeClr val="tx1"/>
                </a:solidFill>
              </a:rPr>
              <a:t>Yet God’s purpose of rest showed us that </a:t>
            </a:r>
            <a:r>
              <a:rPr lang="en-GB" dirty="0">
                <a:solidFill>
                  <a:srgbClr val="FFFF00"/>
                </a:solidFill>
              </a:rPr>
              <a:t>we are not to work for our rest, but we work from our rest – Grechen Saffles</a:t>
            </a:r>
          </a:p>
          <a:p>
            <a:endParaRPr lang="en-GB" dirty="0"/>
          </a:p>
        </p:txBody>
      </p:sp>
    </p:spTree>
    <p:extLst>
      <p:ext uri="{BB962C8B-B14F-4D97-AF65-F5344CB8AC3E}">
        <p14:creationId xmlns:p14="http://schemas.microsoft.com/office/powerpoint/2010/main" val="3992260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5AFA3-0099-8995-A7CE-642FCB9D0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E26EB1-9A54-784F-634F-F9C286E9B49C}"/>
              </a:ext>
            </a:extLst>
          </p:cNvPr>
          <p:cNvSpPr>
            <a:spLocks noGrp="1"/>
          </p:cNvSpPr>
          <p:nvPr>
            <p:ph type="title"/>
          </p:nvPr>
        </p:nvSpPr>
        <p:spPr/>
        <p:txBody>
          <a:bodyPr/>
          <a:lstStyle/>
          <a:p>
            <a:r>
              <a:rPr lang="en-GB" dirty="0"/>
              <a:t>How to have true rest?</a:t>
            </a:r>
          </a:p>
        </p:txBody>
      </p:sp>
      <p:sp>
        <p:nvSpPr>
          <p:cNvPr id="3" name="Content Placeholder 2">
            <a:extLst>
              <a:ext uri="{FF2B5EF4-FFF2-40B4-BE49-F238E27FC236}">
                <a16:creationId xmlns:a16="http://schemas.microsoft.com/office/drawing/2014/main" id="{E7126709-F954-4749-FDC7-D85322968371}"/>
              </a:ext>
            </a:extLst>
          </p:cNvPr>
          <p:cNvSpPr>
            <a:spLocks noGrp="1"/>
          </p:cNvSpPr>
          <p:nvPr>
            <p:ph idx="1"/>
          </p:nvPr>
        </p:nvSpPr>
        <p:spPr/>
        <p:txBody>
          <a:bodyPr lIns="90000">
            <a:normAutofit/>
          </a:bodyPr>
          <a:lstStyle/>
          <a:p>
            <a:r>
              <a:rPr lang="en-GB" dirty="0"/>
              <a:t>When we work for our rest, </a:t>
            </a:r>
            <a:r>
              <a:rPr lang="en-GB" i="1" dirty="0"/>
              <a:t>we rest only when our physical and mental bodies tells us to. </a:t>
            </a:r>
          </a:p>
          <a:p>
            <a:endParaRPr lang="en-GB" dirty="0"/>
          </a:p>
          <a:p>
            <a:r>
              <a:rPr lang="en-GB" dirty="0"/>
              <a:t>When we work from our rest, </a:t>
            </a:r>
            <a:r>
              <a:rPr lang="en-GB" i="1" dirty="0"/>
              <a:t>we learn to prioritize rest so that from there, we learn to glorify God in the work He had given. </a:t>
            </a:r>
            <a:r>
              <a:rPr lang="en-GB" dirty="0"/>
              <a:t>  </a:t>
            </a:r>
          </a:p>
        </p:txBody>
      </p:sp>
    </p:spTree>
    <p:extLst>
      <p:ext uri="{BB962C8B-B14F-4D97-AF65-F5344CB8AC3E}">
        <p14:creationId xmlns:p14="http://schemas.microsoft.com/office/powerpoint/2010/main" val="41024098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0F8E-8B35-AA70-88F2-25A747428D3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F9ED898-9381-6ABB-68B0-C4B794622536}"/>
              </a:ext>
            </a:extLst>
          </p:cNvPr>
          <p:cNvSpPr>
            <a:spLocks noGrp="1"/>
          </p:cNvSpPr>
          <p:nvPr>
            <p:ph idx="1"/>
          </p:nvPr>
        </p:nvSpPr>
        <p:spPr>
          <a:xfrm>
            <a:off x="304800" y="1438442"/>
            <a:ext cx="8229600" cy="5130800"/>
          </a:xfrm>
        </p:spPr>
        <p:txBody>
          <a:bodyPr lIns="90000">
            <a:normAutofit/>
          </a:bodyPr>
          <a:lstStyle/>
          <a:p>
            <a:endParaRPr lang="en-GB" dirty="0"/>
          </a:p>
          <a:p>
            <a:r>
              <a:rPr lang="en-GB" dirty="0"/>
              <a:t>“Sabbath” was not meant to be spent in mere leisure or “sleeping in”.</a:t>
            </a:r>
          </a:p>
          <a:p>
            <a:endParaRPr lang="en-GB" dirty="0"/>
          </a:p>
          <a:p>
            <a:r>
              <a:rPr lang="en-GB" dirty="0"/>
              <a:t>It was meant to be a time of “godly rest”! </a:t>
            </a:r>
          </a:p>
          <a:p>
            <a:endParaRPr lang="en-GB" dirty="0"/>
          </a:p>
          <a:p>
            <a:endParaRPr lang="en-GB" dirty="0"/>
          </a:p>
        </p:txBody>
      </p:sp>
    </p:spTree>
    <p:extLst>
      <p:ext uri="{BB962C8B-B14F-4D97-AF65-F5344CB8AC3E}">
        <p14:creationId xmlns:p14="http://schemas.microsoft.com/office/powerpoint/2010/main" val="40765621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D5C3F1-B1D3-A139-CDCC-B2AEDF77852E}"/>
              </a:ext>
            </a:extLst>
          </p:cNvPr>
          <p:cNvSpPr>
            <a:spLocks noGrp="1"/>
          </p:cNvSpPr>
          <p:nvPr>
            <p:ph idx="1"/>
          </p:nvPr>
        </p:nvSpPr>
        <p:spPr>
          <a:xfrm>
            <a:off x="152400" y="609600"/>
            <a:ext cx="8458200" cy="5130800"/>
          </a:xfrm>
        </p:spPr>
        <p:txBody>
          <a:bodyPr lIns="90000">
            <a:normAutofit fontScale="92500" lnSpcReduction="20000"/>
          </a:bodyPr>
          <a:lstStyle/>
          <a:p>
            <a:r>
              <a:rPr lang="en-GB" dirty="0"/>
              <a:t>Sabbath?</a:t>
            </a:r>
          </a:p>
          <a:p>
            <a:endParaRPr lang="en-GB" dirty="0"/>
          </a:p>
          <a:p>
            <a:pPr lvl="1"/>
            <a:r>
              <a:rPr lang="en-GB" dirty="0"/>
              <a:t>Worship God and be in His presence.</a:t>
            </a:r>
          </a:p>
          <a:p>
            <a:pPr lvl="1"/>
            <a:endParaRPr lang="en-GB" dirty="0"/>
          </a:p>
          <a:p>
            <a:pPr lvl="1"/>
            <a:r>
              <a:rPr lang="en-GB" dirty="0"/>
              <a:t>Trust God that He continues to work even when you are not working.</a:t>
            </a:r>
          </a:p>
          <a:p>
            <a:pPr lvl="1"/>
            <a:endParaRPr lang="en-GB" dirty="0"/>
          </a:p>
          <a:p>
            <a:pPr lvl="1"/>
            <a:r>
              <a:rPr lang="en-GB" dirty="0"/>
              <a:t>Give thanks to God for the work done for the week.</a:t>
            </a:r>
          </a:p>
          <a:p>
            <a:pPr marL="457200" lvl="1" indent="0">
              <a:buNone/>
            </a:pPr>
            <a:endParaRPr lang="en-GB" dirty="0"/>
          </a:p>
          <a:p>
            <a:pPr lvl="1"/>
            <a:r>
              <a:rPr lang="en-GB" dirty="0"/>
              <a:t>Fellowship with believers and family.</a:t>
            </a:r>
          </a:p>
          <a:p>
            <a:pPr lvl="1"/>
            <a:endParaRPr lang="en-GB" dirty="0"/>
          </a:p>
          <a:p>
            <a:pPr lvl="1"/>
            <a:r>
              <a:rPr lang="en-GB" dirty="0"/>
              <a:t>Helping others when help is needed (as Jesus did).</a:t>
            </a:r>
          </a:p>
          <a:p>
            <a:pPr lvl="1"/>
            <a:endParaRPr lang="en-GB" dirty="0"/>
          </a:p>
          <a:p>
            <a:pPr lvl="1"/>
            <a:endParaRPr lang="en-GB" dirty="0"/>
          </a:p>
          <a:p>
            <a:pPr lvl="1"/>
            <a:endParaRPr lang="en-GB" dirty="0"/>
          </a:p>
        </p:txBody>
      </p:sp>
    </p:spTree>
    <p:extLst>
      <p:ext uri="{BB962C8B-B14F-4D97-AF65-F5344CB8AC3E}">
        <p14:creationId xmlns:p14="http://schemas.microsoft.com/office/powerpoint/2010/main" val="2648536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28F93-9E69-512E-5B70-2670FCABA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D95DC7-1705-EA9B-D16A-1FADD28E39E2}"/>
              </a:ext>
            </a:extLst>
          </p:cNvPr>
          <p:cNvSpPr>
            <a:spLocks noGrp="1"/>
          </p:cNvSpPr>
          <p:nvPr>
            <p:ph type="title"/>
          </p:nvPr>
        </p:nvSpPr>
        <p:spPr/>
        <p:txBody>
          <a:bodyPr/>
          <a:lstStyle/>
          <a:p>
            <a:r>
              <a:rPr lang="en-GB" dirty="0"/>
              <a:t>Matthew 11:28-30</a:t>
            </a:r>
          </a:p>
        </p:txBody>
      </p:sp>
      <p:sp>
        <p:nvSpPr>
          <p:cNvPr id="3" name="Content Placeholder 2">
            <a:extLst>
              <a:ext uri="{FF2B5EF4-FFF2-40B4-BE49-F238E27FC236}">
                <a16:creationId xmlns:a16="http://schemas.microsoft.com/office/drawing/2014/main" id="{3A4BE0E3-8CDD-1A59-93E9-166CF2CC382E}"/>
              </a:ext>
            </a:extLst>
          </p:cNvPr>
          <p:cNvSpPr>
            <a:spLocks noGrp="1"/>
          </p:cNvSpPr>
          <p:nvPr>
            <p:ph idx="1"/>
          </p:nvPr>
        </p:nvSpPr>
        <p:spPr/>
        <p:txBody>
          <a:bodyPr>
            <a:normAutofit/>
          </a:bodyPr>
          <a:lstStyle/>
          <a:p>
            <a:pPr marL="0" indent="0">
              <a:buNone/>
            </a:pPr>
            <a:r>
              <a:rPr lang="en-SG" b="1" i="1" baseline="30000" dirty="0">
                <a:solidFill>
                  <a:schemeClr val="tx1"/>
                </a:solidFill>
                <a:effectLst/>
                <a:latin typeface="+mj-lt"/>
              </a:rPr>
              <a:t>28 </a:t>
            </a:r>
            <a:r>
              <a:rPr lang="en-SG" b="0" i="1" dirty="0">
                <a:solidFill>
                  <a:schemeClr val="tx1"/>
                </a:solidFill>
                <a:effectLst/>
                <a:latin typeface="+mj-lt"/>
              </a:rPr>
              <a:t>Come to me, all who labor and are heavy laden, and I will give you rest. </a:t>
            </a:r>
            <a:r>
              <a:rPr lang="en-SG" b="1" i="1" baseline="30000" dirty="0">
                <a:solidFill>
                  <a:schemeClr val="tx1"/>
                </a:solidFill>
                <a:effectLst/>
                <a:latin typeface="+mj-lt"/>
              </a:rPr>
              <a:t>29 </a:t>
            </a:r>
            <a:r>
              <a:rPr lang="en-SG" b="0" i="1" dirty="0">
                <a:solidFill>
                  <a:schemeClr val="tx1"/>
                </a:solidFill>
                <a:effectLst/>
                <a:latin typeface="+mj-lt"/>
              </a:rPr>
              <a:t>Take my yoke upon you, and learn from me, for I am gentle and lowly in heart, </a:t>
            </a:r>
            <a:r>
              <a:rPr lang="en-SG" b="0" i="1" dirty="0">
                <a:solidFill>
                  <a:srgbClr val="FFFF00"/>
                </a:solidFill>
                <a:effectLst/>
                <a:latin typeface="+mj-lt"/>
              </a:rPr>
              <a:t>and you will find rest for your souls. </a:t>
            </a:r>
            <a:r>
              <a:rPr lang="en-SG" b="1" i="1" baseline="30000" dirty="0">
                <a:solidFill>
                  <a:schemeClr val="tx1"/>
                </a:solidFill>
                <a:effectLst/>
                <a:latin typeface="+mj-lt"/>
              </a:rPr>
              <a:t>30 </a:t>
            </a:r>
            <a:r>
              <a:rPr lang="en-SG" b="0" i="1" dirty="0">
                <a:solidFill>
                  <a:schemeClr val="tx1"/>
                </a:solidFill>
                <a:effectLst/>
                <a:latin typeface="+mj-lt"/>
              </a:rPr>
              <a:t>For my yoke is easy, and my burden is light.”</a:t>
            </a:r>
          </a:p>
          <a:p>
            <a:pPr marL="0" indent="0">
              <a:buNone/>
            </a:pPr>
            <a:endParaRPr lang="en-SG" i="1" dirty="0">
              <a:solidFill>
                <a:schemeClr val="tx1"/>
              </a:solidFill>
              <a:latin typeface="+mj-lt"/>
            </a:endParaRPr>
          </a:p>
          <a:p>
            <a:pPr marL="0" indent="0">
              <a:buNone/>
            </a:pPr>
            <a:endParaRPr lang="en-GB" dirty="0"/>
          </a:p>
        </p:txBody>
      </p:sp>
    </p:spTree>
    <p:extLst>
      <p:ext uri="{BB962C8B-B14F-4D97-AF65-F5344CB8AC3E}">
        <p14:creationId xmlns:p14="http://schemas.microsoft.com/office/powerpoint/2010/main" val="32217799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89F7C-1414-C2BD-8D8F-C296949A993B}"/>
              </a:ext>
            </a:extLst>
          </p:cNvPr>
          <p:cNvSpPr>
            <a:spLocks noGrp="1"/>
          </p:cNvSpPr>
          <p:nvPr>
            <p:ph type="title"/>
          </p:nvPr>
        </p:nvSpPr>
        <p:spPr/>
        <p:txBody>
          <a:bodyPr/>
          <a:lstStyle/>
          <a:p>
            <a:r>
              <a:rPr lang="en-GB" dirty="0"/>
              <a:t>Discussion questions</a:t>
            </a:r>
          </a:p>
        </p:txBody>
      </p:sp>
      <p:sp>
        <p:nvSpPr>
          <p:cNvPr id="3" name="Content Placeholder 2">
            <a:extLst>
              <a:ext uri="{FF2B5EF4-FFF2-40B4-BE49-F238E27FC236}">
                <a16:creationId xmlns:a16="http://schemas.microsoft.com/office/drawing/2014/main" id="{2831DEF5-6104-F235-1930-AF6C32CD4743}"/>
              </a:ext>
            </a:extLst>
          </p:cNvPr>
          <p:cNvSpPr>
            <a:spLocks noGrp="1"/>
          </p:cNvSpPr>
          <p:nvPr>
            <p:ph idx="1"/>
          </p:nvPr>
        </p:nvSpPr>
        <p:spPr/>
        <p:txBody>
          <a:bodyPr lIns="90000">
            <a:normAutofit fontScale="70000" lnSpcReduction="20000"/>
          </a:bodyPr>
          <a:lstStyle/>
          <a:p>
            <a:r>
              <a:rPr lang="en-GB" dirty="0"/>
              <a:t>Recall a time when you are trying to obey God and things become even more difficult for you. How did you respond? In reflection, what would be a better response (if any?)</a:t>
            </a:r>
          </a:p>
          <a:p>
            <a:endParaRPr lang="en-GB" dirty="0"/>
          </a:p>
          <a:p>
            <a:r>
              <a:rPr lang="en-GB" dirty="0"/>
              <a:t>What motivates Joshua to obey God’s commands, even when the enemies were so vast and seemingly insurmountable? Can the same motivation be applied to our daily living in Christ?</a:t>
            </a:r>
          </a:p>
          <a:p>
            <a:endParaRPr lang="en-GB" dirty="0"/>
          </a:p>
          <a:p>
            <a:r>
              <a:rPr lang="en-GB" dirty="0"/>
              <a:t>What is your understanding of “rest”? Based on such an understanding, how rested are you? Do you find yourself trapped in the cycle of toil-leisure?</a:t>
            </a:r>
          </a:p>
          <a:p>
            <a:endParaRPr lang="en-GB" dirty="0"/>
          </a:p>
          <a:p>
            <a:r>
              <a:rPr lang="en-GB" dirty="0"/>
              <a:t>Based on the Bible’s perspectives for rest, how can we rest deeper and better? </a:t>
            </a:r>
          </a:p>
          <a:p>
            <a:endParaRPr lang="en-GB" dirty="0"/>
          </a:p>
          <a:p>
            <a:endParaRPr lang="en-GB" dirty="0"/>
          </a:p>
        </p:txBody>
      </p:sp>
    </p:spTree>
    <p:extLst>
      <p:ext uri="{BB962C8B-B14F-4D97-AF65-F5344CB8AC3E}">
        <p14:creationId xmlns:p14="http://schemas.microsoft.com/office/powerpoint/2010/main" val="337635652"/>
      </p:ext>
    </p:extLst>
  </p:cSld>
  <p:clrMapOvr>
    <a:masterClrMapping/>
  </p:clrMapOvr>
</p:sld>
</file>

<file path=ppt/theme/theme1.xml><?xml version="1.0" encoding="utf-8"?>
<a:theme xmlns:a="http://schemas.openxmlformats.org/drawingml/2006/main" name="bus184">
  <a:themeElements>
    <a:clrScheme name="bus184 1">
      <a:dk1>
        <a:srgbClr val="000000"/>
      </a:dk1>
      <a:lt1>
        <a:srgbClr val="FFFFFF"/>
      </a:lt1>
      <a:dk2>
        <a:srgbClr val="333333"/>
      </a:dk2>
      <a:lt2>
        <a:srgbClr val="FFFFFF"/>
      </a:lt2>
      <a:accent1>
        <a:srgbClr val="DDDDDD"/>
      </a:accent1>
      <a:accent2>
        <a:srgbClr val="FFCC00"/>
      </a:accent2>
      <a:accent3>
        <a:srgbClr val="ADADAD"/>
      </a:accent3>
      <a:accent4>
        <a:srgbClr val="DADADA"/>
      </a:accent4>
      <a:accent5>
        <a:srgbClr val="EBEBEB"/>
      </a:accent5>
      <a:accent6>
        <a:srgbClr val="E7B900"/>
      </a:accent6>
      <a:hlink>
        <a:srgbClr val="FF9933"/>
      </a:hlink>
      <a:folHlink>
        <a:srgbClr val="DAA100"/>
      </a:folHlink>
    </a:clrScheme>
    <a:fontScheme name="bus18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us184 1">
        <a:dk1>
          <a:srgbClr val="000000"/>
        </a:dk1>
        <a:lt1>
          <a:srgbClr val="FFFFFF"/>
        </a:lt1>
        <a:dk2>
          <a:srgbClr val="333333"/>
        </a:dk2>
        <a:lt2>
          <a:srgbClr val="FFFFFF"/>
        </a:lt2>
        <a:accent1>
          <a:srgbClr val="DDDDDD"/>
        </a:accent1>
        <a:accent2>
          <a:srgbClr val="FFCC00"/>
        </a:accent2>
        <a:accent3>
          <a:srgbClr val="ADADAD"/>
        </a:accent3>
        <a:accent4>
          <a:srgbClr val="DADADA"/>
        </a:accent4>
        <a:accent5>
          <a:srgbClr val="EBEBEB"/>
        </a:accent5>
        <a:accent6>
          <a:srgbClr val="E7B900"/>
        </a:accent6>
        <a:hlink>
          <a:srgbClr val="FF9933"/>
        </a:hlink>
        <a:folHlink>
          <a:srgbClr val="DAA1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bus840</Template>
  <TotalTime>11062</TotalTime>
  <Words>1974</Words>
  <Application>Microsoft Macintosh PowerPoint</Application>
  <PresentationFormat>On-screen Show (4:3)</PresentationFormat>
  <Paragraphs>126</Paragraphs>
  <Slides>36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Google Sans</vt:lpstr>
      <vt:lpstr>system-ui</vt:lpstr>
      <vt:lpstr>Aptos</vt:lpstr>
      <vt:lpstr>Arial</vt:lpstr>
      <vt:lpstr>Calibri</vt:lpstr>
      <vt:lpstr>Verdana</vt:lpstr>
      <vt:lpstr>Wingdings</vt:lpstr>
      <vt:lpstr>bus184</vt:lpstr>
      <vt:lpstr>PowerPoint Presentation</vt:lpstr>
      <vt:lpstr>PowerPoint Presentation</vt:lpstr>
      <vt:lpstr>Sleep deprived!</vt:lpstr>
      <vt:lpstr>Top factors affecting rest</vt:lpstr>
      <vt:lpstr>PowerPoint Presentation</vt:lpstr>
      <vt:lpstr>Joshua 11:1-23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Joshua 11:1-5</vt:lpstr>
      <vt:lpstr>Reflection</vt:lpstr>
      <vt:lpstr>Reflection</vt:lpstr>
      <vt:lpstr>Reflection</vt:lpstr>
      <vt:lpstr>Reflection</vt:lpstr>
      <vt:lpstr>God is greater!</vt:lpstr>
      <vt:lpstr>PowerPoint Presentation</vt:lpstr>
      <vt:lpstr>Reflection</vt:lpstr>
      <vt:lpstr>True rest from Obedience</vt:lpstr>
      <vt:lpstr>PowerPoint Presentation</vt:lpstr>
      <vt:lpstr>PowerPoint Presentation</vt:lpstr>
      <vt:lpstr>PowerPoint Presentation</vt:lpstr>
      <vt:lpstr>PowerPoint Presentation</vt:lpstr>
      <vt:lpstr>How to have “true rest”?</vt:lpstr>
      <vt:lpstr>How to have “true rest”?</vt:lpstr>
      <vt:lpstr>How to have true rest?</vt:lpstr>
      <vt:lpstr>How to have true rest?</vt:lpstr>
      <vt:lpstr>PowerPoint Presentation</vt:lpstr>
      <vt:lpstr>PowerPoint Presentation</vt:lpstr>
      <vt:lpstr>Matthew 11:28-30</vt:lpstr>
      <vt:lpstr>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Disciple: Living in Prayer</dc:title>
  <dc:creator>Jason</dc:creator>
  <cp:lastModifiedBy>Jason Phua</cp:lastModifiedBy>
  <cp:revision>268</cp:revision>
  <cp:lastPrinted>2026-02-27T05:09:17Z</cp:lastPrinted>
  <dcterms:created xsi:type="dcterms:W3CDTF">2015-03-21T14:34:46Z</dcterms:created>
  <dcterms:modified xsi:type="dcterms:W3CDTF">2026-03-28T06:15:11Z</dcterms:modified>
</cp:coreProperties>
</file>