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50"/>
  </p:notesMasterIdLst>
  <p:handoutMasterIdLst>
    <p:handoutMasterId r:id="rId51"/>
  </p:handoutMasterIdLst>
  <p:sldIdLst>
    <p:sldId id="357" r:id="rId2"/>
    <p:sldId id="427" r:id="rId3"/>
    <p:sldId id="380" r:id="rId4"/>
    <p:sldId id="428" r:id="rId5"/>
    <p:sldId id="381" r:id="rId6"/>
    <p:sldId id="392" r:id="rId7"/>
    <p:sldId id="429" r:id="rId8"/>
    <p:sldId id="382" r:id="rId9"/>
    <p:sldId id="383" r:id="rId10"/>
    <p:sldId id="388" r:id="rId11"/>
    <p:sldId id="384" r:id="rId12"/>
    <p:sldId id="389" r:id="rId13"/>
    <p:sldId id="385" r:id="rId14"/>
    <p:sldId id="394" r:id="rId15"/>
    <p:sldId id="386" r:id="rId16"/>
    <p:sldId id="387" r:id="rId17"/>
    <p:sldId id="391" r:id="rId18"/>
    <p:sldId id="393" r:id="rId19"/>
    <p:sldId id="395" r:id="rId20"/>
    <p:sldId id="430" r:id="rId21"/>
    <p:sldId id="399" r:id="rId22"/>
    <p:sldId id="400" r:id="rId23"/>
    <p:sldId id="401" r:id="rId24"/>
    <p:sldId id="431" r:id="rId25"/>
    <p:sldId id="440" r:id="rId26"/>
    <p:sldId id="441" r:id="rId27"/>
    <p:sldId id="404" r:id="rId28"/>
    <p:sldId id="402" r:id="rId29"/>
    <p:sldId id="405" r:id="rId30"/>
    <p:sldId id="407" r:id="rId31"/>
    <p:sldId id="406" r:id="rId32"/>
    <p:sldId id="408" r:id="rId33"/>
    <p:sldId id="410" r:id="rId34"/>
    <p:sldId id="411" r:id="rId35"/>
    <p:sldId id="443" r:id="rId36"/>
    <p:sldId id="412" r:id="rId37"/>
    <p:sldId id="433" r:id="rId38"/>
    <p:sldId id="414" r:id="rId39"/>
    <p:sldId id="435" r:id="rId40"/>
    <p:sldId id="415" r:id="rId41"/>
    <p:sldId id="417" r:id="rId42"/>
    <p:sldId id="419" r:id="rId43"/>
    <p:sldId id="444" r:id="rId44"/>
    <p:sldId id="422" r:id="rId45"/>
    <p:sldId id="423" r:id="rId46"/>
    <p:sldId id="424" r:id="rId47"/>
    <p:sldId id="439" r:id="rId48"/>
    <p:sldId id="445" r:id="rId4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charset="0"/>
        <a:ea typeface="+mn-ea"/>
        <a:cs typeface="+mn-cs"/>
      </a:defRPr>
    </a:lvl1pPr>
    <a:lvl2pPr marL="457200" algn="l" rtl="0" eaLnBrk="0" fontAlgn="base" hangingPunct="0">
      <a:spcBef>
        <a:spcPct val="0"/>
      </a:spcBef>
      <a:spcAft>
        <a:spcPct val="0"/>
      </a:spcAft>
      <a:defRPr kern="1200">
        <a:solidFill>
          <a:schemeClr val="tx1"/>
        </a:solidFill>
        <a:latin typeface="Verdana" charset="0"/>
        <a:ea typeface="+mn-ea"/>
        <a:cs typeface="+mn-cs"/>
      </a:defRPr>
    </a:lvl2pPr>
    <a:lvl3pPr marL="914400" algn="l" rtl="0" eaLnBrk="0" fontAlgn="base" hangingPunct="0">
      <a:spcBef>
        <a:spcPct val="0"/>
      </a:spcBef>
      <a:spcAft>
        <a:spcPct val="0"/>
      </a:spcAft>
      <a:defRPr kern="1200">
        <a:solidFill>
          <a:schemeClr val="tx1"/>
        </a:solidFill>
        <a:latin typeface="Verdana" charset="0"/>
        <a:ea typeface="+mn-ea"/>
        <a:cs typeface="+mn-cs"/>
      </a:defRPr>
    </a:lvl3pPr>
    <a:lvl4pPr marL="1371600" algn="l" rtl="0" eaLnBrk="0" fontAlgn="base" hangingPunct="0">
      <a:spcBef>
        <a:spcPct val="0"/>
      </a:spcBef>
      <a:spcAft>
        <a:spcPct val="0"/>
      </a:spcAft>
      <a:defRPr kern="1200">
        <a:solidFill>
          <a:schemeClr val="tx1"/>
        </a:solidFill>
        <a:latin typeface="Verdana" charset="0"/>
        <a:ea typeface="+mn-ea"/>
        <a:cs typeface="+mn-cs"/>
      </a:defRPr>
    </a:lvl4pPr>
    <a:lvl5pPr marL="1828800" algn="l" rtl="0" eaLnBrk="0" fontAlgn="base" hangingPunct="0">
      <a:spcBef>
        <a:spcPct val="0"/>
      </a:spcBef>
      <a:spcAft>
        <a:spcPct val="0"/>
      </a:spcAft>
      <a:defRPr kern="1200">
        <a:solidFill>
          <a:schemeClr val="tx1"/>
        </a:solidFill>
        <a:latin typeface="Verdana" charset="0"/>
        <a:ea typeface="+mn-ea"/>
        <a:cs typeface="+mn-cs"/>
      </a:defRPr>
    </a:lvl5pPr>
    <a:lvl6pPr marL="2286000" algn="l" defTabSz="914400" rtl="0" eaLnBrk="1" latinLnBrk="0" hangingPunct="1">
      <a:defRPr kern="1200">
        <a:solidFill>
          <a:schemeClr val="tx1"/>
        </a:solidFill>
        <a:latin typeface="Verdana" charset="0"/>
        <a:ea typeface="+mn-ea"/>
        <a:cs typeface="+mn-cs"/>
      </a:defRPr>
    </a:lvl6pPr>
    <a:lvl7pPr marL="2743200" algn="l" defTabSz="914400" rtl="0" eaLnBrk="1" latinLnBrk="0" hangingPunct="1">
      <a:defRPr kern="1200">
        <a:solidFill>
          <a:schemeClr val="tx1"/>
        </a:solidFill>
        <a:latin typeface="Verdana" charset="0"/>
        <a:ea typeface="+mn-ea"/>
        <a:cs typeface="+mn-cs"/>
      </a:defRPr>
    </a:lvl7pPr>
    <a:lvl8pPr marL="3200400" algn="l" defTabSz="914400" rtl="0" eaLnBrk="1" latinLnBrk="0" hangingPunct="1">
      <a:defRPr kern="1200">
        <a:solidFill>
          <a:schemeClr val="tx1"/>
        </a:solidFill>
        <a:latin typeface="Verdana" charset="0"/>
        <a:ea typeface="+mn-ea"/>
        <a:cs typeface="+mn-cs"/>
      </a:defRPr>
    </a:lvl8pPr>
    <a:lvl9pPr marL="3657600" algn="l" defTabSz="914400" rtl="0" eaLnBrk="1" latinLnBrk="0" hangingPunct="1">
      <a:defRPr kern="1200">
        <a:solidFill>
          <a:schemeClr val="tx1"/>
        </a:solidFill>
        <a:latin typeface="Verdana"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FF9933"/>
    <a:srgbClr val="000099"/>
    <a:srgbClr val="3333CC"/>
    <a:srgbClr val="800000"/>
    <a:srgbClr val="003399"/>
    <a:srgbClr val="333300"/>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57" autoAdjust="0"/>
    <p:restoredTop sz="94872" autoAdjust="0"/>
  </p:normalViewPr>
  <p:slideViewPr>
    <p:cSldViewPr snapToGrid="0">
      <p:cViewPr varScale="1">
        <p:scale>
          <a:sx n="102" d="100"/>
          <a:sy n="102" d="100"/>
        </p:scale>
        <p:origin x="1640" y="17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eaLnBrk="1" hangingPunct="1">
              <a:defRPr sz="1200" smtClean="0">
                <a:latin typeface="Times New Roman" charset="0"/>
              </a:defRPr>
            </a:lvl1pPr>
          </a:lstStyle>
          <a:p>
            <a:pPr>
              <a:defRPr/>
            </a:pPr>
            <a:endParaRPr lang="en-US" altLang="en-US" dirty="0"/>
          </a:p>
        </p:txBody>
      </p:sp>
      <p:sp>
        <p:nvSpPr>
          <p:cNvPr id="1027"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eaLnBrk="1" hangingPunct="1">
              <a:defRPr sz="1200" smtClean="0">
                <a:latin typeface="Times New Roman" charset="0"/>
              </a:defRPr>
            </a:lvl1pPr>
          </a:lstStyle>
          <a:p>
            <a:pPr>
              <a:defRPr/>
            </a:pPr>
            <a:endParaRPr lang="en-US" altLang="en-US" dirty="0"/>
          </a:p>
        </p:txBody>
      </p:sp>
      <p:sp>
        <p:nvSpPr>
          <p:cNvPr id="1028"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eaLnBrk="1" hangingPunct="1">
              <a:defRPr sz="1200" smtClean="0">
                <a:latin typeface="Times New Roman" charset="0"/>
              </a:defRPr>
            </a:lvl1pPr>
          </a:lstStyle>
          <a:p>
            <a:pPr>
              <a:defRPr/>
            </a:pPr>
            <a:endParaRPr lang="en-US" altLang="en-US" dirty="0"/>
          </a:p>
        </p:txBody>
      </p:sp>
      <p:sp>
        <p:nvSpPr>
          <p:cNvPr id="1029"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eaLnBrk="1" hangingPunct="1">
              <a:defRPr sz="1200" smtClean="0">
                <a:latin typeface="Times New Roman" charset="0"/>
              </a:defRPr>
            </a:lvl1pPr>
          </a:lstStyle>
          <a:p>
            <a:pPr>
              <a:defRPr/>
            </a:pPr>
            <a:fld id="{20AEEB33-AAD5-6A4A-B87F-68001E3FAE83}" type="slidenum">
              <a:rPr lang="en-US" altLang="en-US"/>
              <a:pPr>
                <a:defRPr/>
              </a:pPr>
              <a:t>‹#›</a:t>
            </a:fld>
            <a:endParaRPr lang="en-US" altLang="en-US" dirty="0"/>
          </a:p>
        </p:txBody>
      </p:sp>
    </p:spTree>
    <p:extLst>
      <p:ext uri="{BB962C8B-B14F-4D97-AF65-F5344CB8AC3E}">
        <p14:creationId xmlns:p14="http://schemas.microsoft.com/office/powerpoint/2010/main" val="546957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41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eaLnBrk="1" hangingPunct="1">
              <a:defRPr sz="1200" smtClean="0">
                <a:latin typeface="Times New Roman" charset="0"/>
              </a:defRPr>
            </a:lvl1pPr>
          </a:lstStyle>
          <a:p>
            <a:pPr>
              <a:defRPr/>
            </a:pPr>
            <a:endParaRPr lang="en-US" altLang="en-US" dirty="0"/>
          </a:p>
        </p:txBody>
      </p:sp>
      <p:sp>
        <p:nvSpPr>
          <p:cNvPr id="26419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eaLnBrk="1" hangingPunct="1">
              <a:defRPr sz="1200" smtClean="0">
                <a:latin typeface="Times New Roman" charset="0"/>
              </a:defRPr>
            </a:lvl1pPr>
          </a:lstStyle>
          <a:p>
            <a:pPr>
              <a:defRPr/>
            </a:pPr>
            <a:endParaRPr lang="en-US" altLang="en-US" dirty="0"/>
          </a:p>
        </p:txBody>
      </p:sp>
      <p:sp>
        <p:nvSpPr>
          <p:cNvPr id="264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26419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6419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eaLnBrk="1" hangingPunct="1">
              <a:defRPr sz="1200" smtClean="0">
                <a:latin typeface="Times New Roman" charset="0"/>
              </a:defRPr>
            </a:lvl1pPr>
          </a:lstStyle>
          <a:p>
            <a:pPr>
              <a:defRPr/>
            </a:pPr>
            <a:endParaRPr lang="en-US" altLang="en-US" dirty="0"/>
          </a:p>
        </p:txBody>
      </p:sp>
      <p:sp>
        <p:nvSpPr>
          <p:cNvPr id="26419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eaLnBrk="1" hangingPunct="1">
              <a:defRPr sz="1200" smtClean="0">
                <a:latin typeface="Times New Roman" charset="0"/>
              </a:defRPr>
            </a:lvl1pPr>
          </a:lstStyle>
          <a:p>
            <a:pPr>
              <a:defRPr/>
            </a:pPr>
            <a:fld id="{0FD1C703-F6C8-2D44-9F0E-0966D254F83A}" type="slidenum">
              <a:rPr lang="en-US" altLang="en-US"/>
              <a:pPr>
                <a:defRPr/>
              </a:pPr>
              <a:t>‹#›</a:t>
            </a:fld>
            <a:endParaRPr lang="en-US" altLang="en-US" dirty="0"/>
          </a:p>
        </p:txBody>
      </p:sp>
    </p:spTree>
    <p:extLst>
      <p:ext uri="{BB962C8B-B14F-4D97-AF65-F5344CB8AC3E}">
        <p14:creationId xmlns:p14="http://schemas.microsoft.com/office/powerpoint/2010/main" val="16466453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9833" name="Rectangle 41"/>
          <p:cNvSpPr>
            <a:spLocks noGrp="1" noChangeArrowheads="1"/>
          </p:cNvSpPr>
          <p:nvPr>
            <p:ph type="ctrTitle"/>
          </p:nvPr>
        </p:nvSpPr>
        <p:spPr>
          <a:xfrm>
            <a:off x="1784350" y="2363788"/>
            <a:ext cx="7378700" cy="1143000"/>
          </a:xfrm>
        </p:spPr>
        <p:txBody>
          <a:bodyPr anchor="b"/>
          <a:lstStyle>
            <a:lvl1pPr>
              <a:defRPr sz="4200"/>
            </a:lvl1pPr>
          </a:lstStyle>
          <a:p>
            <a:pPr lvl="0"/>
            <a:r>
              <a:rPr lang="en-US" altLang="en-US" noProof="0"/>
              <a:t>Click to edit Master title style</a:t>
            </a:r>
          </a:p>
        </p:txBody>
      </p:sp>
      <p:sp>
        <p:nvSpPr>
          <p:cNvPr id="289834" name="Rectangle 42"/>
          <p:cNvSpPr>
            <a:spLocks noGrp="1" noChangeArrowheads="1"/>
          </p:cNvSpPr>
          <p:nvPr>
            <p:ph type="subTitle" idx="1"/>
          </p:nvPr>
        </p:nvSpPr>
        <p:spPr>
          <a:xfrm>
            <a:off x="1782763" y="3363913"/>
            <a:ext cx="7361237" cy="817562"/>
          </a:xfrm>
          <a:effectLst>
            <a:outerShdw blurRad="63500" dist="38099" dir="2700000" algn="ctr" rotWithShape="0">
              <a:schemeClr val="bg2">
                <a:alpha val="50000"/>
              </a:schemeClr>
            </a:outerShdw>
          </a:effectLst>
        </p:spPr>
        <p:txBody>
          <a:bodyPr/>
          <a:lstStyle>
            <a:lvl1pPr marL="0" indent="0">
              <a:buFont typeface="Wingdings" charset="2"/>
              <a:buNone/>
              <a:defRPr sz="3600"/>
            </a:lvl1pPr>
          </a:lstStyle>
          <a:p>
            <a:pPr lvl="0"/>
            <a:r>
              <a:rPr lang="en-US" altLang="en-US" noProof="0"/>
              <a:t>Click to edit Master subtitle style</a:t>
            </a:r>
          </a:p>
        </p:txBody>
      </p:sp>
    </p:spTree>
    <p:extLst>
      <p:ext uri="{BB962C8B-B14F-4D97-AF65-F5344CB8AC3E}">
        <p14:creationId xmlns:p14="http://schemas.microsoft.com/office/powerpoint/2010/main" val="13925966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1315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254569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76325" y="1422400"/>
            <a:ext cx="3929063" cy="5130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57788" y="1422400"/>
            <a:ext cx="3929062" cy="5130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2602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4691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8969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754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48209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3647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5695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5013" y="152400"/>
            <a:ext cx="2001837" cy="640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76325" y="152400"/>
            <a:ext cx="5856288" cy="640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3929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8809" name="Rectangle 41"/>
          <p:cNvSpPr>
            <a:spLocks noGrp="1" noChangeArrowheads="1"/>
          </p:cNvSpPr>
          <p:nvPr>
            <p:ph type="title"/>
          </p:nvPr>
        </p:nvSpPr>
        <p:spPr bwMode="auto">
          <a:xfrm>
            <a:off x="1076325" y="152400"/>
            <a:ext cx="8010525" cy="1257300"/>
          </a:xfrm>
          <a:prstGeom prst="rect">
            <a:avLst/>
          </a:prstGeom>
          <a:noFill/>
          <a:ln>
            <a:noFill/>
          </a:ln>
          <a:effectLst>
            <a:outerShdw blurRad="63500" dist="38099"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88810" name="Rectangle 42"/>
          <p:cNvSpPr>
            <a:spLocks noGrp="1" noChangeArrowheads="1"/>
          </p:cNvSpPr>
          <p:nvPr>
            <p:ph type="body" idx="1"/>
          </p:nvPr>
        </p:nvSpPr>
        <p:spPr bwMode="auto">
          <a:xfrm>
            <a:off x="1076325" y="1422400"/>
            <a:ext cx="8010525" cy="5130800"/>
          </a:xfrm>
          <a:prstGeom prst="rect">
            <a:avLst/>
          </a:prstGeom>
          <a:noFill/>
          <a:ln>
            <a:noFill/>
          </a:ln>
          <a:effectLst>
            <a:outerShdw blurRad="63500" dist="29783" dir="3885598"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694"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defRPr>
      </a:lvl2pPr>
      <a:lvl3pPr algn="l" rtl="0" eaLnBrk="1" fontAlgn="base" hangingPunct="1">
        <a:spcBef>
          <a:spcPct val="0"/>
        </a:spcBef>
        <a:spcAft>
          <a:spcPct val="0"/>
        </a:spcAft>
        <a:defRPr sz="4400">
          <a:solidFill>
            <a:schemeClr val="tx2"/>
          </a:solidFill>
          <a:latin typeface="Arial" charset="0"/>
        </a:defRPr>
      </a:lvl3pPr>
      <a:lvl4pPr algn="l" rtl="0" eaLnBrk="1" fontAlgn="base" hangingPunct="1">
        <a:spcBef>
          <a:spcPct val="0"/>
        </a:spcBef>
        <a:spcAft>
          <a:spcPct val="0"/>
        </a:spcAft>
        <a:defRPr sz="4400">
          <a:solidFill>
            <a:schemeClr val="tx2"/>
          </a:solidFill>
          <a:latin typeface="Arial" charset="0"/>
        </a:defRPr>
      </a:lvl4pPr>
      <a:lvl5pPr algn="l" rtl="0" eaLnBrk="1" fontAlgn="base" hangingPunct="1">
        <a:spcBef>
          <a:spcPct val="0"/>
        </a:spcBef>
        <a:spcAft>
          <a:spcPct val="0"/>
        </a:spcAft>
        <a:defRPr sz="4400">
          <a:solidFill>
            <a:schemeClr val="tx2"/>
          </a:solidFill>
          <a:latin typeface="Arial" charset="0"/>
        </a:defRPr>
      </a:lvl5pPr>
      <a:lvl6pPr marL="457200" algn="l" rtl="0" eaLnBrk="1" fontAlgn="base" hangingPunct="1">
        <a:spcBef>
          <a:spcPct val="0"/>
        </a:spcBef>
        <a:spcAft>
          <a:spcPct val="0"/>
        </a:spcAft>
        <a:defRPr sz="4400">
          <a:solidFill>
            <a:schemeClr val="tx2"/>
          </a:solidFill>
          <a:latin typeface="Arial" charset="0"/>
        </a:defRPr>
      </a:lvl6pPr>
      <a:lvl7pPr marL="914400" algn="l" rtl="0" eaLnBrk="1" fontAlgn="base" hangingPunct="1">
        <a:spcBef>
          <a:spcPct val="0"/>
        </a:spcBef>
        <a:spcAft>
          <a:spcPct val="0"/>
        </a:spcAft>
        <a:defRPr sz="4400">
          <a:solidFill>
            <a:schemeClr val="tx2"/>
          </a:solidFill>
          <a:latin typeface="Arial" charset="0"/>
        </a:defRPr>
      </a:lvl7pPr>
      <a:lvl8pPr marL="1371600" algn="l" rtl="0" eaLnBrk="1" fontAlgn="base" hangingPunct="1">
        <a:spcBef>
          <a:spcPct val="0"/>
        </a:spcBef>
        <a:spcAft>
          <a:spcPct val="0"/>
        </a:spcAft>
        <a:defRPr sz="4400">
          <a:solidFill>
            <a:schemeClr val="tx2"/>
          </a:solidFill>
          <a:latin typeface="Arial" charset="0"/>
        </a:defRPr>
      </a:lvl8pPr>
      <a:lvl9pPr marL="1828800" algn="l"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lr>
          <a:schemeClr val="accent2"/>
        </a:buClr>
        <a:buSzPct val="75000"/>
        <a:buFont typeface="Wingdings" charset="2"/>
        <a:buChar char="l"/>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Clr>
          <a:schemeClr val="accent2"/>
        </a:buClr>
        <a:buSzPct val="75000"/>
        <a:buFont typeface="Wingdings" charset="2"/>
        <a:buChar char="l"/>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Clr>
          <a:schemeClr val="accent2"/>
        </a:buClr>
        <a:buSzPct val="75000"/>
        <a:buFont typeface="Wingdings" charset="2"/>
        <a:buChar char="l"/>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Clr>
          <a:schemeClr val="accent2"/>
        </a:buClr>
        <a:buSzPct val="75000"/>
        <a:buFont typeface="Wingdings" charset="2"/>
        <a:buChar char="l"/>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Clr>
          <a:schemeClr val="accent2"/>
        </a:buClr>
        <a:buSzPct val="75000"/>
        <a:buFont typeface="Wingdings" charset="2"/>
        <a:buChar char="l"/>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biblegateway.com/passage/?search=Joshua%202&amp;version=ESV#fen-ESV-5880c"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9" name="Rectangle 1048">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Rahab protects the spies by sending the soldiers in another direction">
            <a:extLst>
              <a:ext uri="{FF2B5EF4-FFF2-40B4-BE49-F238E27FC236}">
                <a16:creationId xmlns:a16="http://schemas.microsoft.com/office/drawing/2014/main" id="{45426D4A-F77B-C70F-44FD-836D0DD218A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0" y="10"/>
            <a:ext cx="9143980" cy="4201449"/>
          </a:xfrm>
          <a:prstGeom prst="rect">
            <a:avLst/>
          </a:prstGeom>
          <a:noFill/>
          <a:extLst>
            <a:ext uri="{909E8E84-426E-40DD-AFC4-6F175D3DCCD1}">
              <a14:hiddenFill xmlns:a14="http://schemas.microsoft.com/office/drawing/2010/main">
                <a:solidFill>
                  <a:srgbClr val="FFFFFF"/>
                </a:solidFill>
              </a14:hiddenFill>
            </a:ext>
          </a:extLst>
        </p:spPr>
      </p:pic>
      <p:grpSp>
        <p:nvGrpSpPr>
          <p:cNvPr id="1044" name="Group 1043">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41813"/>
            <a:ext cx="9141713" cy="1828800"/>
            <a:chOff x="-305" y="3144820"/>
            <a:chExt cx="9182100" cy="1551136"/>
          </a:xfrm>
        </p:grpSpPr>
        <p:sp useBgFill="1">
          <p:nvSpPr>
            <p:cNvPr id="1045" name="Freeform: Shape 1044">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046" name="Freeform: Shape 1045">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dirty="0"/>
            </a:p>
          </p:txBody>
        </p:sp>
        <p:sp>
          <p:nvSpPr>
            <p:cNvPr id="1047" name="Freeform: Shape 1046">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dirty="0"/>
            </a:p>
          </p:txBody>
        </p:sp>
        <p:sp>
          <p:nvSpPr>
            <p:cNvPr id="1048" name="Freeform: Shape 1047">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dirty="0"/>
            </a:p>
          </p:txBody>
        </p:sp>
      </p:grpSp>
      <p:sp>
        <p:nvSpPr>
          <p:cNvPr id="2" name="Title 1">
            <a:extLst>
              <a:ext uri="{FF2B5EF4-FFF2-40B4-BE49-F238E27FC236}">
                <a16:creationId xmlns:a16="http://schemas.microsoft.com/office/drawing/2014/main" id="{35A25FD5-F201-D888-A629-5ECF4B999CA2}"/>
              </a:ext>
            </a:extLst>
          </p:cNvPr>
          <p:cNvSpPr>
            <a:spLocks noGrp="1"/>
          </p:cNvSpPr>
          <p:nvPr>
            <p:ph type="ctrTitle"/>
          </p:nvPr>
        </p:nvSpPr>
        <p:spPr>
          <a:xfrm>
            <a:off x="373939" y="4182785"/>
            <a:ext cx="7944130" cy="1631521"/>
          </a:xfrm>
        </p:spPr>
        <p:txBody>
          <a:bodyPr anchor="t">
            <a:noAutofit/>
          </a:bodyPr>
          <a:lstStyle/>
          <a:p>
            <a:r>
              <a:rPr lang="en-GB" sz="4000" dirty="0"/>
              <a:t>Faith from unexpected places</a:t>
            </a:r>
            <a:br>
              <a:rPr lang="en-GB" sz="4000" dirty="0"/>
            </a:br>
            <a:r>
              <a:rPr lang="en-GB" sz="4000" dirty="0"/>
              <a:t>Joshua 2:1-24</a:t>
            </a:r>
          </a:p>
        </p:txBody>
      </p:sp>
    </p:spTree>
    <p:extLst>
      <p:ext uri="{BB962C8B-B14F-4D97-AF65-F5344CB8AC3E}">
        <p14:creationId xmlns:p14="http://schemas.microsoft.com/office/powerpoint/2010/main" val="30499116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01499-6627-F485-82E5-3B431A3A915F}"/>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8E79352A-79E1-D0A7-C582-4005111CC56D}"/>
              </a:ext>
            </a:extLst>
          </p:cNvPr>
          <p:cNvSpPr>
            <a:spLocks noGrp="1"/>
          </p:cNvSpPr>
          <p:nvPr>
            <p:ph idx="1"/>
          </p:nvPr>
        </p:nvSpPr>
        <p:spPr/>
        <p:txBody>
          <a:bodyPr/>
          <a:lstStyle/>
          <a:p>
            <a:endParaRPr lang="en-GB" dirty="0"/>
          </a:p>
        </p:txBody>
      </p:sp>
      <p:pic>
        <p:nvPicPr>
          <p:cNvPr id="1028" name="Picture 4">
            <a:extLst>
              <a:ext uri="{FF2B5EF4-FFF2-40B4-BE49-F238E27FC236}">
                <a16:creationId xmlns:a16="http://schemas.microsoft.com/office/drawing/2014/main" id="{C4DCF905-8D29-4A9E-8000-67314230A59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891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703E6-DB28-0767-4A1F-9B1AF3F19378}"/>
              </a:ext>
            </a:extLst>
          </p:cNvPr>
          <p:cNvSpPr>
            <a:spLocks noGrp="1"/>
          </p:cNvSpPr>
          <p:nvPr>
            <p:ph type="title"/>
          </p:nvPr>
        </p:nvSpPr>
        <p:spPr/>
        <p:txBody>
          <a:bodyPr/>
          <a:lstStyle/>
          <a:p>
            <a:r>
              <a:rPr lang="en-GB" dirty="0"/>
              <a:t>Context</a:t>
            </a:r>
          </a:p>
        </p:txBody>
      </p:sp>
      <p:sp>
        <p:nvSpPr>
          <p:cNvPr id="3" name="Content Placeholder 2">
            <a:extLst>
              <a:ext uri="{FF2B5EF4-FFF2-40B4-BE49-F238E27FC236}">
                <a16:creationId xmlns:a16="http://schemas.microsoft.com/office/drawing/2014/main" id="{EC102695-E7AB-FB43-16E8-3E5E0B5F102F}"/>
              </a:ext>
            </a:extLst>
          </p:cNvPr>
          <p:cNvSpPr>
            <a:spLocks noGrp="1"/>
          </p:cNvSpPr>
          <p:nvPr>
            <p:ph idx="1"/>
          </p:nvPr>
        </p:nvSpPr>
        <p:spPr>
          <a:xfrm>
            <a:off x="359765" y="1422400"/>
            <a:ext cx="8727086" cy="5130800"/>
          </a:xfrm>
        </p:spPr>
        <p:txBody>
          <a:bodyPr lIns="90000">
            <a:normAutofit/>
          </a:bodyPr>
          <a:lstStyle/>
          <a:p>
            <a:endParaRPr lang="en-GB" dirty="0"/>
          </a:p>
          <a:p>
            <a:r>
              <a:rPr lang="en-GB" dirty="0"/>
              <a:t>Passing of Moses; Joshua was called by God to take over. </a:t>
            </a:r>
          </a:p>
          <a:p>
            <a:endParaRPr lang="en-GB" dirty="0"/>
          </a:p>
          <a:p>
            <a:r>
              <a:rPr lang="en-GB" dirty="0"/>
              <a:t>Joshua is the next chosen one to lead Israel into the Promised Land. </a:t>
            </a:r>
          </a:p>
          <a:p>
            <a:endParaRPr lang="en-GB" dirty="0"/>
          </a:p>
        </p:txBody>
      </p:sp>
    </p:spTree>
    <p:extLst>
      <p:ext uri="{BB962C8B-B14F-4D97-AF65-F5344CB8AC3E}">
        <p14:creationId xmlns:p14="http://schemas.microsoft.com/office/powerpoint/2010/main" val="2032793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12359-08ED-AA2C-ABB4-34D1742FFA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7EA7FE-5703-0006-30DA-65578897C44E}"/>
              </a:ext>
            </a:extLst>
          </p:cNvPr>
          <p:cNvSpPr>
            <a:spLocks noGrp="1"/>
          </p:cNvSpPr>
          <p:nvPr>
            <p:ph type="title"/>
          </p:nvPr>
        </p:nvSpPr>
        <p:spPr/>
        <p:txBody>
          <a:bodyPr/>
          <a:lstStyle/>
          <a:p>
            <a:r>
              <a:rPr lang="en-GB" dirty="0"/>
              <a:t>Context</a:t>
            </a:r>
          </a:p>
        </p:txBody>
      </p:sp>
      <p:sp>
        <p:nvSpPr>
          <p:cNvPr id="3" name="Content Placeholder 2">
            <a:extLst>
              <a:ext uri="{FF2B5EF4-FFF2-40B4-BE49-F238E27FC236}">
                <a16:creationId xmlns:a16="http://schemas.microsoft.com/office/drawing/2014/main" id="{B5CAC3FD-4D2C-5775-1E12-6713DF49E443}"/>
              </a:ext>
            </a:extLst>
          </p:cNvPr>
          <p:cNvSpPr>
            <a:spLocks noGrp="1"/>
          </p:cNvSpPr>
          <p:nvPr>
            <p:ph idx="1"/>
          </p:nvPr>
        </p:nvSpPr>
        <p:spPr>
          <a:xfrm>
            <a:off x="359765" y="1422400"/>
            <a:ext cx="8727086" cy="5130800"/>
          </a:xfrm>
        </p:spPr>
        <p:txBody>
          <a:bodyPr lIns="90000">
            <a:normAutofit/>
          </a:bodyPr>
          <a:lstStyle/>
          <a:p>
            <a:r>
              <a:rPr lang="en-GB" dirty="0"/>
              <a:t>Israel numbered almost 2-3 million people. </a:t>
            </a:r>
          </a:p>
          <a:p>
            <a:endParaRPr lang="en-GB" dirty="0"/>
          </a:p>
          <a:p>
            <a:r>
              <a:rPr lang="en-GB" dirty="0"/>
              <a:t>Numbers 12:7-8: God had spoken to Moses face to face and had entrusted him “with all my house”. Very big shoes to fill!</a:t>
            </a:r>
          </a:p>
          <a:p>
            <a:endParaRPr lang="en-GB" dirty="0"/>
          </a:p>
          <a:p>
            <a:r>
              <a:rPr lang="en-GB" dirty="0"/>
              <a:t>Joshua: Stressed! Sense of fear?   </a:t>
            </a:r>
          </a:p>
        </p:txBody>
      </p:sp>
    </p:spTree>
    <p:extLst>
      <p:ext uri="{BB962C8B-B14F-4D97-AF65-F5344CB8AC3E}">
        <p14:creationId xmlns:p14="http://schemas.microsoft.com/office/powerpoint/2010/main" val="2999869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5CFDC-CB30-332E-6CAA-39A7067A8087}"/>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1FC0925-962E-AD87-57A1-C4B4118FBD66}"/>
              </a:ext>
            </a:extLst>
          </p:cNvPr>
          <p:cNvSpPr>
            <a:spLocks noGrp="1"/>
          </p:cNvSpPr>
          <p:nvPr>
            <p:ph idx="1"/>
          </p:nvPr>
        </p:nvSpPr>
        <p:spPr>
          <a:xfrm>
            <a:off x="254833" y="1422400"/>
            <a:ext cx="8832018" cy="5130800"/>
          </a:xfrm>
        </p:spPr>
        <p:txBody>
          <a:bodyPr lIns="90000">
            <a:normAutofit/>
          </a:bodyPr>
          <a:lstStyle/>
          <a:p>
            <a:endParaRPr lang="en-GB" dirty="0"/>
          </a:p>
          <a:p>
            <a:r>
              <a:rPr lang="en-GB" dirty="0"/>
              <a:t>God assured Joshua. Exhorting him three times to be “strong and courageous”. </a:t>
            </a:r>
          </a:p>
          <a:p>
            <a:endParaRPr lang="en-GB" dirty="0"/>
          </a:p>
          <a:p>
            <a:r>
              <a:rPr lang="en-GB" dirty="0"/>
              <a:t>With God’s assurances, Joshua then called upon Israel to prepare themselves. At that time, they were at a place call Shittim.  </a:t>
            </a:r>
          </a:p>
          <a:p>
            <a:endParaRPr lang="en-GB" dirty="0"/>
          </a:p>
        </p:txBody>
      </p:sp>
    </p:spTree>
    <p:extLst>
      <p:ext uri="{BB962C8B-B14F-4D97-AF65-F5344CB8AC3E}">
        <p14:creationId xmlns:p14="http://schemas.microsoft.com/office/powerpoint/2010/main" val="1721677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808AA-37F9-55EF-1EF5-84A35C8A652C}"/>
              </a:ext>
            </a:extLst>
          </p:cNvPr>
          <p:cNvSpPr>
            <a:spLocks noGrp="1"/>
          </p:cNvSpPr>
          <p:nvPr>
            <p:ph type="title"/>
          </p:nvPr>
        </p:nvSpPr>
        <p:spPr/>
        <p:txBody>
          <a:bodyPr/>
          <a:lstStyle/>
          <a:p>
            <a:endParaRPr lang="en-GB" dirty="0"/>
          </a:p>
        </p:txBody>
      </p:sp>
      <p:pic>
        <p:nvPicPr>
          <p:cNvPr id="5" name="Content Placeholder 4" descr="A map of a city&#10;&#10;AI-generated content may be incorrect.">
            <a:extLst>
              <a:ext uri="{FF2B5EF4-FFF2-40B4-BE49-F238E27FC236}">
                <a16:creationId xmlns:a16="http://schemas.microsoft.com/office/drawing/2014/main" id="{09A215DB-ABFD-361C-472C-106DB5EF222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0" y="-1"/>
            <a:ext cx="9159276" cy="6858001"/>
          </a:xfrm>
        </p:spPr>
      </p:pic>
    </p:spTree>
    <p:extLst>
      <p:ext uri="{BB962C8B-B14F-4D97-AF65-F5344CB8AC3E}">
        <p14:creationId xmlns:p14="http://schemas.microsoft.com/office/powerpoint/2010/main" val="2420671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09DA6-B522-C5DF-7E1A-F7ACBB563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B939E3-B86A-A4FD-BE11-5227FDBEE4B6}"/>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AACFE29E-19F3-0A63-3D4E-F277F47010DB}"/>
              </a:ext>
            </a:extLst>
          </p:cNvPr>
          <p:cNvSpPr>
            <a:spLocks noGrp="1"/>
          </p:cNvSpPr>
          <p:nvPr>
            <p:ph idx="1"/>
          </p:nvPr>
        </p:nvSpPr>
        <p:spPr>
          <a:xfrm>
            <a:off x="254833" y="1422400"/>
            <a:ext cx="8832018" cy="5130800"/>
          </a:xfrm>
        </p:spPr>
        <p:txBody>
          <a:bodyPr lIns="90000">
            <a:normAutofit/>
          </a:bodyPr>
          <a:lstStyle/>
          <a:p>
            <a:endParaRPr lang="en-GB" dirty="0"/>
          </a:p>
          <a:p>
            <a:r>
              <a:rPr lang="en-GB" dirty="0"/>
              <a:t>Within three days, Israel would be crossing the Jordan River into Jericho. </a:t>
            </a:r>
          </a:p>
          <a:p>
            <a:endParaRPr lang="en-GB" dirty="0"/>
          </a:p>
          <a:p>
            <a:r>
              <a:rPr lang="en-GB" dirty="0"/>
              <a:t>Their very first city to conquer in the Promised Land. Joshua sent spies to scout Jericho.</a:t>
            </a:r>
          </a:p>
        </p:txBody>
      </p:sp>
    </p:spTree>
    <p:extLst>
      <p:ext uri="{BB962C8B-B14F-4D97-AF65-F5344CB8AC3E}">
        <p14:creationId xmlns:p14="http://schemas.microsoft.com/office/powerpoint/2010/main" val="4191026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DCA39-73F8-AE2D-4434-62200C0BB4E9}"/>
              </a:ext>
            </a:extLst>
          </p:cNvPr>
          <p:cNvSpPr>
            <a:spLocks noGrp="1"/>
          </p:cNvSpPr>
          <p:nvPr>
            <p:ph type="title"/>
          </p:nvPr>
        </p:nvSpPr>
        <p:spPr/>
        <p:txBody>
          <a:bodyPr/>
          <a:lstStyle/>
          <a:p>
            <a:r>
              <a:rPr lang="en-GB" dirty="0"/>
              <a:t>Joshua 2</a:t>
            </a:r>
          </a:p>
        </p:txBody>
      </p:sp>
      <p:sp>
        <p:nvSpPr>
          <p:cNvPr id="3" name="Content Placeholder 2">
            <a:extLst>
              <a:ext uri="{FF2B5EF4-FFF2-40B4-BE49-F238E27FC236}">
                <a16:creationId xmlns:a16="http://schemas.microsoft.com/office/drawing/2014/main" id="{DACFA674-A889-A4F3-2B5F-49642F366211}"/>
              </a:ext>
            </a:extLst>
          </p:cNvPr>
          <p:cNvSpPr>
            <a:spLocks noGrp="1"/>
          </p:cNvSpPr>
          <p:nvPr>
            <p:ph idx="1"/>
          </p:nvPr>
        </p:nvSpPr>
        <p:spPr>
          <a:xfrm>
            <a:off x="359765" y="1422400"/>
            <a:ext cx="8469442" cy="5130800"/>
          </a:xfrm>
        </p:spPr>
        <p:txBody>
          <a:bodyPr lIns="90000">
            <a:normAutofit fontScale="92500" lnSpcReduction="20000"/>
          </a:bodyPr>
          <a:lstStyle/>
          <a:p>
            <a:pPr marL="0" indent="0">
              <a:buNone/>
            </a:pPr>
            <a:r>
              <a:rPr lang="en-SG" b="1" i="0" dirty="0">
                <a:solidFill>
                  <a:schemeClr val="tx1"/>
                </a:solidFill>
                <a:effectLst/>
                <a:latin typeface="system-ui"/>
              </a:rPr>
              <a:t>2 </a:t>
            </a:r>
            <a:r>
              <a:rPr lang="en-SG" b="0" i="0" dirty="0">
                <a:solidFill>
                  <a:schemeClr val="tx1"/>
                </a:solidFill>
                <a:effectLst/>
                <a:latin typeface="system-ui"/>
              </a:rPr>
              <a:t>And Joshua the son of Nun sent two men secretly from Shittim as spies, saying, “Go, view the land, especially Jericho.” And they went and came into the house of a prostitute whose name was Rahab and lodged there. </a:t>
            </a:r>
            <a:r>
              <a:rPr lang="en-SG" b="1" i="0" baseline="30000" dirty="0">
                <a:solidFill>
                  <a:srgbClr val="FFFF00"/>
                </a:solidFill>
                <a:effectLst/>
                <a:latin typeface="system-ui"/>
              </a:rPr>
              <a:t>2 </a:t>
            </a:r>
            <a:r>
              <a:rPr lang="en-SG" b="0" i="0" dirty="0">
                <a:solidFill>
                  <a:srgbClr val="FFFF00"/>
                </a:solidFill>
                <a:effectLst/>
                <a:latin typeface="system-ui"/>
              </a:rPr>
              <a:t>And it was told to the king of Jericho, “Behold, men of Israel have come here tonight to search out the land.” </a:t>
            </a:r>
            <a:r>
              <a:rPr lang="en-SG" b="1" i="0" baseline="30000" dirty="0">
                <a:solidFill>
                  <a:schemeClr val="tx1"/>
                </a:solidFill>
                <a:effectLst/>
                <a:latin typeface="system-ui"/>
              </a:rPr>
              <a:t>3 </a:t>
            </a:r>
            <a:r>
              <a:rPr lang="en-SG" b="0" i="0" dirty="0">
                <a:solidFill>
                  <a:schemeClr val="tx1"/>
                </a:solidFill>
                <a:effectLst/>
                <a:latin typeface="system-ui"/>
              </a:rPr>
              <a:t>Then the king of Jericho sent to Rahab, saying, “Bring out the men who have come to you, who entered your house, for they have come to search out all the land.”</a:t>
            </a:r>
            <a:r>
              <a:rPr lang="en-SG" b="0" i="0" dirty="0">
                <a:solidFill>
                  <a:srgbClr val="FFFF00"/>
                </a:solidFill>
                <a:effectLst/>
                <a:latin typeface="system-ui"/>
              </a:rPr>
              <a:t> </a:t>
            </a:r>
            <a:r>
              <a:rPr lang="en-SG" b="1" i="0" baseline="30000" dirty="0">
                <a:solidFill>
                  <a:srgbClr val="FFFF00"/>
                </a:solidFill>
                <a:effectLst/>
                <a:latin typeface="system-ui"/>
              </a:rPr>
              <a:t>4 </a:t>
            </a:r>
            <a:r>
              <a:rPr lang="en-SG" b="0" i="0" dirty="0">
                <a:solidFill>
                  <a:srgbClr val="FFFF00"/>
                </a:solidFill>
                <a:effectLst/>
                <a:latin typeface="system-ui"/>
              </a:rPr>
              <a:t>But the woman had taken the two men and hidden them. And she said, “True, the men came to me, but I did not know where they were from.</a:t>
            </a:r>
            <a:endParaRPr lang="en-GB" dirty="0">
              <a:solidFill>
                <a:srgbClr val="FFFF00"/>
              </a:solidFill>
            </a:endParaRPr>
          </a:p>
        </p:txBody>
      </p:sp>
    </p:spTree>
    <p:extLst>
      <p:ext uri="{BB962C8B-B14F-4D97-AF65-F5344CB8AC3E}">
        <p14:creationId xmlns:p14="http://schemas.microsoft.com/office/powerpoint/2010/main" val="847986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762E-C981-F643-150E-6BAB78773C85}"/>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6EBC74C9-FC49-CA35-A2D6-62889010BAD3}"/>
              </a:ext>
            </a:extLst>
          </p:cNvPr>
          <p:cNvSpPr>
            <a:spLocks noGrp="1"/>
          </p:cNvSpPr>
          <p:nvPr>
            <p:ph idx="1"/>
          </p:nvPr>
        </p:nvSpPr>
        <p:spPr>
          <a:xfrm>
            <a:off x="0" y="1422400"/>
            <a:ext cx="9086851" cy="5130800"/>
          </a:xfrm>
        </p:spPr>
        <p:txBody>
          <a:bodyPr lIns="90000">
            <a:normAutofit/>
          </a:bodyPr>
          <a:lstStyle/>
          <a:p>
            <a:pPr algn="l">
              <a:buNone/>
            </a:pPr>
            <a:r>
              <a:rPr lang="en-SG" b="1" i="0" baseline="30000" dirty="0">
                <a:solidFill>
                  <a:schemeClr val="tx1"/>
                </a:solidFill>
                <a:effectLst/>
                <a:latin typeface="system-ui"/>
              </a:rPr>
              <a:t>5 </a:t>
            </a:r>
            <a:r>
              <a:rPr lang="en-SG" b="0" i="0" dirty="0">
                <a:solidFill>
                  <a:schemeClr val="tx1"/>
                </a:solidFill>
                <a:effectLst/>
                <a:latin typeface="system-ui"/>
              </a:rPr>
              <a:t>And when the gate was about to be closed at dark, the men went out. I do not know where the men went. Pursue them quickly, for you will overtake them.” </a:t>
            </a:r>
            <a:r>
              <a:rPr lang="en-SG" b="1" i="0" baseline="30000" dirty="0">
                <a:solidFill>
                  <a:srgbClr val="FFFF00"/>
                </a:solidFill>
                <a:effectLst/>
                <a:latin typeface="system-ui"/>
              </a:rPr>
              <a:t>6 </a:t>
            </a:r>
            <a:r>
              <a:rPr lang="en-SG" b="0" i="0" dirty="0">
                <a:solidFill>
                  <a:srgbClr val="FFFF00"/>
                </a:solidFill>
                <a:effectLst/>
                <a:latin typeface="system-ui"/>
              </a:rPr>
              <a:t>But she had brought them up to the roof and hid them with the stalks of flax that she had laid in order on the roof.</a:t>
            </a:r>
            <a:r>
              <a:rPr lang="en-SG" b="0" i="0" dirty="0">
                <a:solidFill>
                  <a:schemeClr val="tx1"/>
                </a:solidFill>
                <a:effectLst/>
                <a:latin typeface="system-ui"/>
              </a:rPr>
              <a:t> </a:t>
            </a:r>
            <a:r>
              <a:rPr lang="en-SG" b="1" i="0" baseline="30000" dirty="0">
                <a:solidFill>
                  <a:schemeClr val="tx1"/>
                </a:solidFill>
                <a:effectLst/>
                <a:latin typeface="system-ui"/>
              </a:rPr>
              <a:t>7 </a:t>
            </a:r>
            <a:r>
              <a:rPr lang="en-SG" b="0" i="0" dirty="0">
                <a:solidFill>
                  <a:schemeClr val="tx1"/>
                </a:solidFill>
                <a:effectLst/>
                <a:latin typeface="system-ui"/>
              </a:rPr>
              <a:t>So the men pursued after them on the way to the Jordan as far as the fords. And the gate was shut as soon as the pursuers had gone out.</a:t>
            </a:r>
            <a:r>
              <a:rPr lang="en-SG" b="1" i="0" baseline="30000" dirty="0">
                <a:solidFill>
                  <a:srgbClr val="FFFF00"/>
                </a:solidFill>
                <a:effectLst/>
                <a:latin typeface="system-ui"/>
              </a:rPr>
              <a:t>8 </a:t>
            </a:r>
            <a:r>
              <a:rPr lang="en-SG" b="0" i="0" dirty="0">
                <a:solidFill>
                  <a:srgbClr val="FFFF00"/>
                </a:solidFill>
                <a:effectLst/>
                <a:latin typeface="system-ui"/>
              </a:rPr>
              <a:t>Before the men lay down, she came up to them on the roof </a:t>
            </a:r>
            <a:endParaRPr lang="en-GB" dirty="0">
              <a:solidFill>
                <a:schemeClr val="tx1"/>
              </a:solidFill>
            </a:endParaRPr>
          </a:p>
        </p:txBody>
      </p:sp>
    </p:spTree>
    <p:extLst>
      <p:ext uri="{BB962C8B-B14F-4D97-AF65-F5344CB8AC3E}">
        <p14:creationId xmlns:p14="http://schemas.microsoft.com/office/powerpoint/2010/main" val="549472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0B514-CAEE-2F17-C0F3-B99A883214EC}"/>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BEDE84E8-97E4-A6E0-623F-1A26387DD569}"/>
              </a:ext>
            </a:extLst>
          </p:cNvPr>
          <p:cNvSpPr>
            <a:spLocks noGrp="1"/>
          </p:cNvSpPr>
          <p:nvPr>
            <p:ph idx="1"/>
          </p:nvPr>
        </p:nvSpPr>
        <p:spPr>
          <a:xfrm>
            <a:off x="224853" y="1422400"/>
            <a:ext cx="8861998" cy="5130800"/>
          </a:xfrm>
        </p:spPr>
        <p:txBody>
          <a:bodyPr/>
          <a:lstStyle/>
          <a:p>
            <a:r>
              <a:rPr lang="en-SG" b="1" i="0" baseline="30000" dirty="0">
                <a:solidFill>
                  <a:schemeClr val="tx1"/>
                </a:solidFill>
                <a:effectLst/>
                <a:latin typeface="system-ui"/>
              </a:rPr>
              <a:t>9 </a:t>
            </a:r>
            <a:r>
              <a:rPr lang="en-SG" b="0" i="0" dirty="0">
                <a:solidFill>
                  <a:schemeClr val="tx1"/>
                </a:solidFill>
                <a:effectLst/>
                <a:latin typeface="system-ui"/>
              </a:rPr>
              <a:t>and said to the men, “I know that the </a:t>
            </a:r>
            <a:r>
              <a:rPr lang="en-SG" b="0" i="0" cap="small" dirty="0">
                <a:solidFill>
                  <a:schemeClr val="tx1"/>
                </a:solidFill>
                <a:effectLst/>
                <a:latin typeface="system-ui"/>
              </a:rPr>
              <a:t>Lord</a:t>
            </a:r>
            <a:r>
              <a:rPr lang="en-SG" b="0" i="0" dirty="0">
                <a:solidFill>
                  <a:schemeClr val="tx1"/>
                </a:solidFill>
                <a:effectLst/>
                <a:latin typeface="system-ui"/>
              </a:rPr>
              <a:t> has given you the land, and that the fear of you has fallen upon us, and that all the inhabitants of the land melt away before you. </a:t>
            </a:r>
            <a:r>
              <a:rPr lang="en-SG" b="1" i="0" baseline="30000" dirty="0">
                <a:solidFill>
                  <a:srgbClr val="FFFF00"/>
                </a:solidFill>
                <a:effectLst/>
                <a:latin typeface="system-ui"/>
              </a:rPr>
              <a:t>10 </a:t>
            </a:r>
            <a:r>
              <a:rPr lang="en-SG" b="0" i="0" dirty="0">
                <a:solidFill>
                  <a:srgbClr val="FFFF00"/>
                </a:solidFill>
                <a:effectLst/>
                <a:latin typeface="system-ui"/>
              </a:rPr>
              <a:t>For we have heard how the </a:t>
            </a:r>
            <a:r>
              <a:rPr lang="en-SG" b="0" i="0" cap="small" dirty="0">
                <a:solidFill>
                  <a:srgbClr val="FFFF00"/>
                </a:solidFill>
                <a:effectLst/>
                <a:latin typeface="system-ui"/>
              </a:rPr>
              <a:t>Lord</a:t>
            </a:r>
            <a:r>
              <a:rPr lang="en-SG" b="0" i="0" dirty="0">
                <a:solidFill>
                  <a:srgbClr val="FFFF00"/>
                </a:solidFill>
                <a:effectLst/>
                <a:latin typeface="system-ui"/>
              </a:rPr>
              <a:t> dried up the water of the Red Sea before you when you came out of Egypt, and what you did to the two kings of the Amorites who were beyond the Jordan, to Sihon and Og, whom you devoted to destruction.</a:t>
            </a:r>
            <a:r>
              <a:rPr lang="en-SG" b="0" i="0" baseline="30000" dirty="0">
                <a:solidFill>
                  <a:srgbClr val="FFFF00"/>
                </a:solidFill>
                <a:effectLst/>
                <a:latin typeface="system-ui"/>
              </a:rPr>
              <a:t>[</a:t>
            </a:r>
            <a:r>
              <a:rPr lang="en-SG" b="0" i="0" baseline="30000" dirty="0">
                <a:solidFill>
                  <a:srgbClr val="FFFF00"/>
                </a:solidFill>
                <a:effectLst/>
                <a:latin typeface="system-ui"/>
                <a:hlinkClick r:id="rId2" tooltip="See footnote c">
                  <a:extLst>
                    <a:ext uri="{A12FA001-AC4F-418D-AE19-62706E023703}">
                      <ahyp:hlinkClr xmlns:ahyp="http://schemas.microsoft.com/office/drawing/2018/hyperlinkcolor" val="tx"/>
                    </a:ext>
                  </a:extLst>
                </a:hlinkClick>
              </a:rPr>
              <a:t>c</a:t>
            </a:r>
            <a:r>
              <a:rPr lang="en-SG" b="0" i="0" baseline="30000" dirty="0">
                <a:solidFill>
                  <a:srgbClr val="FFFF00"/>
                </a:solidFill>
                <a:effectLst/>
                <a:latin typeface="system-ui"/>
              </a:rPr>
              <a:t>]</a:t>
            </a:r>
            <a:endParaRPr lang="en-SG" b="0" i="0" dirty="0">
              <a:solidFill>
                <a:srgbClr val="FFFF00"/>
              </a:solidFill>
              <a:effectLst/>
              <a:latin typeface="system-ui"/>
            </a:endParaRPr>
          </a:p>
          <a:p>
            <a:endParaRPr lang="en-GB" dirty="0"/>
          </a:p>
        </p:txBody>
      </p:sp>
    </p:spTree>
    <p:extLst>
      <p:ext uri="{BB962C8B-B14F-4D97-AF65-F5344CB8AC3E}">
        <p14:creationId xmlns:p14="http://schemas.microsoft.com/office/powerpoint/2010/main" val="2046150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3CADB-1F74-3DF9-353F-EB1AEC40520D}"/>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9676B851-E0D5-C585-3153-438A66AF5698}"/>
              </a:ext>
            </a:extLst>
          </p:cNvPr>
          <p:cNvSpPr>
            <a:spLocks noGrp="1"/>
          </p:cNvSpPr>
          <p:nvPr>
            <p:ph idx="1"/>
          </p:nvPr>
        </p:nvSpPr>
        <p:spPr>
          <a:xfrm>
            <a:off x="254833" y="1422400"/>
            <a:ext cx="8832017" cy="5130800"/>
          </a:xfrm>
        </p:spPr>
        <p:txBody>
          <a:bodyPr lIns="90000">
            <a:normAutofit/>
          </a:bodyPr>
          <a:lstStyle/>
          <a:p>
            <a:pPr marL="0" indent="0">
              <a:buNone/>
            </a:pPr>
            <a:r>
              <a:rPr lang="en-SG" b="1" i="0" baseline="30000" dirty="0">
                <a:solidFill>
                  <a:schemeClr val="tx1"/>
                </a:solidFill>
                <a:effectLst/>
                <a:latin typeface="system-ui"/>
              </a:rPr>
              <a:t>11 </a:t>
            </a:r>
            <a:r>
              <a:rPr lang="en-SG" b="0" i="0" dirty="0">
                <a:solidFill>
                  <a:schemeClr val="tx1"/>
                </a:solidFill>
                <a:effectLst/>
                <a:latin typeface="system-ui"/>
              </a:rPr>
              <a:t>And as soon as we heard it, our hearts melted, and there was no spirit left in any man because of you, for the </a:t>
            </a:r>
            <a:r>
              <a:rPr lang="en-SG" b="0" i="0" cap="small" dirty="0">
                <a:solidFill>
                  <a:schemeClr val="tx1"/>
                </a:solidFill>
                <a:effectLst/>
                <a:latin typeface="system-ui"/>
              </a:rPr>
              <a:t>Lord</a:t>
            </a:r>
            <a:r>
              <a:rPr lang="en-SG" b="0" i="0" dirty="0">
                <a:solidFill>
                  <a:schemeClr val="tx1"/>
                </a:solidFill>
                <a:effectLst/>
                <a:latin typeface="system-ui"/>
              </a:rPr>
              <a:t> your God, he is God in the heavens above and on the earth beneath. </a:t>
            </a:r>
            <a:r>
              <a:rPr lang="en-SG" b="1" i="0" baseline="30000" dirty="0">
                <a:solidFill>
                  <a:srgbClr val="FFFF00"/>
                </a:solidFill>
                <a:effectLst/>
                <a:latin typeface="system-ui"/>
              </a:rPr>
              <a:t>12 </a:t>
            </a:r>
            <a:r>
              <a:rPr lang="en-SG" b="0" i="0" dirty="0">
                <a:solidFill>
                  <a:srgbClr val="FFFF00"/>
                </a:solidFill>
                <a:effectLst/>
                <a:latin typeface="system-ui"/>
              </a:rPr>
              <a:t>Now then, please swear to me by the </a:t>
            </a:r>
            <a:r>
              <a:rPr lang="en-SG" b="0" i="0" cap="small" dirty="0">
                <a:solidFill>
                  <a:srgbClr val="FFFF00"/>
                </a:solidFill>
                <a:effectLst/>
                <a:latin typeface="system-ui"/>
              </a:rPr>
              <a:t>Lord</a:t>
            </a:r>
            <a:r>
              <a:rPr lang="en-SG" b="0" i="0" dirty="0">
                <a:solidFill>
                  <a:srgbClr val="FFFF00"/>
                </a:solidFill>
                <a:effectLst/>
                <a:latin typeface="system-ui"/>
              </a:rPr>
              <a:t> that, as I have dealt kindly with you, you also will deal kindly with my father's house, and give me a sure sign </a:t>
            </a:r>
            <a:endParaRPr lang="en-GB" dirty="0">
              <a:solidFill>
                <a:srgbClr val="FFFF00"/>
              </a:solidFill>
            </a:endParaRPr>
          </a:p>
        </p:txBody>
      </p:sp>
    </p:spTree>
    <p:extLst>
      <p:ext uri="{BB962C8B-B14F-4D97-AF65-F5344CB8AC3E}">
        <p14:creationId xmlns:p14="http://schemas.microsoft.com/office/powerpoint/2010/main" val="2247791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93C03-B41D-4258-B48D-E9E5FD6BD6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BE08EA-7831-86A8-DC8E-B7769D4B49E4}"/>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31871E62-EBB4-0D50-68A4-D3A9EDDEB954}"/>
              </a:ext>
            </a:extLst>
          </p:cNvPr>
          <p:cNvSpPr>
            <a:spLocks noGrp="1"/>
          </p:cNvSpPr>
          <p:nvPr>
            <p:ph idx="1"/>
          </p:nvPr>
        </p:nvSpPr>
        <p:spPr>
          <a:xfrm>
            <a:off x="254833" y="1422400"/>
            <a:ext cx="8832017" cy="5130800"/>
          </a:xfrm>
        </p:spPr>
        <p:txBody>
          <a:bodyPr lIns="90000">
            <a:normAutofit/>
          </a:bodyPr>
          <a:lstStyle/>
          <a:p>
            <a:pPr marL="0" indent="0">
              <a:buNone/>
            </a:pPr>
            <a:r>
              <a:rPr lang="en-SG" b="1" i="0" baseline="30000" dirty="0">
                <a:solidFill>
                  <a:schemeClr val="tx1"/>
                </a:solidFill>
                <a:effectLst/>
                <a:latin typeface="system-ui"/>
              </a:rPr>
              <a:t>13 </a:t>
            </a:r>
            <a:r>
              <a:rPr lang="en-SG" b="0" i="0" dirty="0">
                <a:solidFill>
                  <a:schemeClr val="tx1"/>
                </a:solidFill>
                <a:effectLst/>
                <a:latin typeface="system-ui"/>
              </a:rPr>
              <a:t>that you will save alive my father and mother, my brothers and sisters, and all who belong to them, and deliver our lives from death.” </a:t>
            </a:r>
            <a:r>
              <a:rPr lang="en-SG" b="1" i="0" baseline="30000" dirty="0">
                <a:solidFill>
                  <a:srgbClr val="FFFF00"/>
                </a:solidFill>
                <a:effectLst/>
                <a:latin typeface="system-ui"/>
              </a:rPr>
              <a:t>14 </a:t>
            </a:r>
            <a:r>
              <a:rPr lang="en-SG" b="0" i="0" dirty="0">
                <a:solidFill>
                  <a:srgbClr val="FFFF00"/>
                </a:solidFill>
                <a:effectLst/>
                <a:latin typeface="system-ui"/>
              </a:rPr>
              <a:t>And the men said to her, “Our life for yours even to death! If you do not tell this business of ours, then when the </a:t>
            </a:r>
            <a:r>
              <a:rPr lang="en-SG" b="0" i="0" cap="small" dirty="0">
                <a:solidFill>
                  <a:srgbClr val="FFFF00"/>
                </a:solidFill>
                <a:effectLst/>
                <a:latin typeface="system-ui"/>
              </a:rPr>
              <a:t>Lord</a:t>
            </a:r>
            <a:r>
              <a:rPr lang="en-SG" b="0" i="0" dirty="0">
                <a:solidFill>
                  <a:srgbClr val="FFFF00"/>
                </a:solidFill>
                <a:effectLst/>
                <a:latin typeface="system-ui"/>
              </a:rPr>
              <a:t> gives us the land we will deal kindly and faithfully with you.”</a:t>
            </a:r>
            <a:endParaRPr lang="en-GB" dirty="0">
              <a:solidFill>
                <a:srgbClr val="FFFF00"/>
              </a:solidFill>
            </a:endParaRPr>
          </a:p>
        </p:txBody>
      </p:sp>
    </p:spTree>
    <p:extLst>
      <p:ext uri="{BB962C8B-B14F-4D97-AF65-F5344CB8AC3E}">
        <p14:creationId xmlns:p14="http://schemas.microsoft.com/office/powerpoint/2010/main" val="1318595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92725-D216-3661-2EB6-2FE8F191AF07}"/>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7F090857-226B-45C8-8F75-CC5DBA186CC4}"/>
              </a:ext>
            </a:extLst>
          </p:cNvPr>
          <p:cNvSpPr>
            <a:spLocks noGrp="1"/>
          </p:cNvSpPr>
          <p:nvPr>
            <p:ph idx="1"/>
          </p:nvPr>
        </p:nvSpPr>
        <p:spPr>
          <a:xfrm>
            <a:off x="344775" y="1422400"/>
            <a:ext cx="8742076" cy="5130800"/>
          </a:xfrm>
        </p:spPr>
        <p:txBody>
          <a:bodyPr lIns="90000">
            <a:normAutofit/>
          </a:bodyPr>
          <a:lstStyle/>
          <a:p>
            <a:r>
              <a:rPr lang="en-SG" b="1" i="0" baseline="30000" dirty="0">
                <a:effectLst/>
                <a:latin typeface="system-ui"/>
              </a:rPr>
              <a:t>15 </a:t>
            </a:r>
            <a:r>
              <a:rPr lang="en-SG" b="0" i="0" dirty="0">
                <a:effectLst/>
                <a:latin typeface="system-ui"/>
              </a:rPr>
              <a:t>Then she let them down by a rope through the window, for her house was built into the city wall, so that she lived in the wall. </a:t>
            </a:r>
            <a:r>
              <a:rPr lang="en-SG" b="1" i="0" baseline="30000" dirty="0">
                <a:solidFill>
                  <a:srgbClr val="FFFF00"/>
                </a:solidFill>
                <a:effectLst/>
                <a:latin typeface="system-ui"/>
              </a:rPr>
              <a:t>16 </a:t>
            </a:r>
            <a:r>
              <a:rPr lang="en-SG" b="0" i="0" dirty="0">
                <a:solidFill>
                  <a:srgbClr val="FFFF00"/>
                </a:solidFill>
                <a:effectLst/>
                <a:latin typeface="system-ui"/>
              </a:rPr>
              <a:t>And she said to them, “Go into the hills, or the pursuers will encounter you, and hide there three days until the pursuers have returned. Then afterward you may go your way.” </a:t>
            </a:r>
            <a:endParaRPr lang="en-GB" dirty="0">
              <a:solidFill>
                <a:srgbClr val="FFFF00"/>
              </a:solidFill>
            </a:endParaRPr>
          </a:p>
        </p:txBody>
      </p:sp>
    </p:spTree>
    <p:extLst>
      <p:ext uri="{BB962C8B-B14F-4D97-AF65-F5344CB8AC3E}">
        <p14:creationId xmlns:p14="http://schemas.microsoft.com/office/powerpoint/2010/main" val="22277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0ECE3-9739-DE50-A697-AF6A562A85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D723DB-FBAE-9D2C-E2AE-1D528E9FF624}"/>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283CB2D5-F0D1-7E58-07F9-C27803D88280}"/>
              </a:ext>
            </a:extLst>
          </p:cNvPr>
          <p:cNvSpPr>
            <a:spLocks noGrp="1"/>
          </p:cNvSpPr>
          <p:nvPr>
            <p:ph idx="1"/>
          </p:nvPr>
        </p:nvSpPr>
        <p:spPr>
          <a:xfrm>
            <a:off x="344775" y="1422400"/>
            <a:ext cx="8742076" cy="5130800"/>
          </a:xfrm>
        </p:spPr>
        <p:txBody>
          <a:bodyPr lIns="90000">
            <a:normAutofit/>
          </a:bodyPr>
          <a:lstStyle/>
          <a:p>
            <a:r>
              <a:rPr lang="en-SG" b="1" i="0" baseline="30000" dirty="0">
                <a:effectLst/>
                <a:latin typeface="system-ui"/>
              </a:rPr>
              <a:t>17 </a:t>
            </a:r>
            <a:r>
              <a:rPr lang="en-SG" b="0" i="0" dirty="0">
                <a:effectLst/>
                <a:latin typeface="system-ui"/>
              </a:rPr>
              <a:t>The men said to her</a:t>
            </a:r>
            <a:r>
              <a:rPr lang="en-SG" b="0" i="0" dirty="0">
                <a:solidFill>
                  <a:schemeClr val="tx1"/>
                </a:solidFill>
                <a:effectLst/>
                <a:latin typeface="system-ui"/>
              </a:rPr>
              <a:t>, “We will be guiltless with respect to this oath of yours that you have made us swear. </a:t>
            </a:r>
            <a:r>
              <a:rPr lang="en-SG" b="1" i="0" baseline="30000" dirty="0">
                <a:solidFill>
                  <a:srgbClr val="FFFF00"/>
                </a:solidFill>
                <a:effectLst/>
                <a:latin typeface="system-ui"/>
              </a:rPr>
              <a:t>18 </a:t>
            </a:r>
            <a:r>
              <a:rPr lang="en-SG" b="0" i="0" dirty="0">
                <a:solidFill>
                  <a:srgbClr val="FFFF00"/>
                </a:solidFill>
                <a:effectLst/>
                <a:latin typeface="system-ui"/>
              </a:rPr>
              <a:t>Behold, when we come into the land, you shall tie this scarlet cord in the window through which you let us down, and you shall gather into your house your father and mother, your brothers, and all your father's household.</a:t>
            </a:r>
            <a:endParaRPr lang="en-GB" dirty="0">
              <a:solidFill>
                <a:srgbClr val="FFFF00"/>
              </a:solidFill>
            </a:endParaRPr>
          </a:p>
        </p:txBody>
      </p:sp>
    </p:spTree>
    <p:extLst>
      <p:ext uri="{BB962C8B-B14F-4D97-AF65-F5344CB8AC3E}">
        <p14:creationId xmlns:p14="http://schemas.microsoft.com/office/powerpoint/2010/main" val="1250666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2DF9F-8FA7-FAF5-2F9D-722114873D7A}"/>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E41E8920-B187-35D2-AECB-088B0BBF10BA}"/>
              </a:ext>
            </a:extLst>
          </p:cNvPr>
          <p:cNvSpPr>
            <a:spLocks noGrp="1"/>
          </p:cNvSpPr>
          <p:nvPr>
            <p:ph idx="1"/>
          </p:nvPr>
        </p:nvSpPr>
        <p:spPr>
          <a:xfrm>
            <a:off x="1" y="1422400"/>
            <a:ext cx="9086850" cy="5130800"/>
          </a:xfrm>
        </p:spPr>
        <p:txBody>
          <a:bodyPr/>
          <a:lstStyle/>
          <a:p>
            <a:pPr algn="l">
              <a:buNone/>
            </a:pPr>
            <a:r>
              <a:rPr lang="en-SG" b="1" i="0" baseline="30000" dirty="0">
                <a:solidFill>
                  <a:srgbClr val="FFFF00"/>
                </a:solidFill>
                <a:effectLst/>
                <a:latin typeface="system-ui"/>
              </a:rPr>
              <a:t>19 </a:t>
            </a:r>
            <a:r>
              <a:rPr lang="en-SG" b="0" i="0" dirty="0">
                <a:solidFill>
                  <a:schemeClr val="tx1"/>
                </a:solidFill>
                <a:effectLst/>
                <a:latin typeface="system-ui"/>
              </a:rPr>
              <a:t>Then if anyone goes out of the doors of your house into the street, his blood shall be on his own head, and we shall be guiltless. But if a hand is laid on anyone who is with you in the house, his blood shall be on our head. </a:t>
            </a:r>
            <a:r>
              <a:rPr lang="en-SG" b="1" i="0" baseline="30000" dirty="0">
                <a:solidFill>
                  <a:srgbClr val="FFFF00"/>
                </a:solidFill>
                <a:effectLst/>
                <a:latin typeface="system-ui"/>
              </a:rPr>
              <a:t>20 </a:t>
            </a:r>
            <a:r>
              <a:rPr lang="en-SG" b="0" i="0" dirty="0">
                <a:solidFill>
                  <a:srgbClr val="FFFF00"/>
                </a:solidFill>
                <a:effectLst/>
                <a:latin typeface="system-ui"/>
              </a:rPr>
              <a:t>But if you tell this business of ours, then we shall be guiltless with respect to your oath that you have made us swear.”</a:t>
            </a:r>
            <a:r>
              <a:rPr lang="en-SG" b="0" i="0" dirty="0">
                <a:effectLst/>
                <a:latin typeface="system-ui"/>
              </a:rPr>
              <a:t> </a:t>
            </a:r>
            <a:r>
              <a:rPr lang="en-SG" b="1" i="0" baseline="30000" dirty="0">
                <a:solidFill>
                  <a:schemeClr val="tx1"/>
                </a:solidFill>
                <a:effectLst/>
                <a:latin typeface="system-ui"/>
              </a:rPr>
              <a:t>21 </a:t>
            </a:r>
            <a:r>
              <a:rPr lang="en-SG" b="0" i="0" dirty="0">
                <a:solidFill>
                  <a:schemeClr val="tx1"/>
                </a:solidFill>
                <a:effectLst/>
                <a:latin typeface="system-ui"/>
              </a:rPr>
              <a:t>And she said, “According to your words, so be it.” Then she sent them away, and they departed. And she tied the scarlet cord in the window.</a:t>
            </a:r>
          </a:p>
          <a:p>
            <a:pPr>
              <a:buNone/>
            </a:pPr>
            <a:br>
              <a:rPr lang="en-SG" dirty="0"/>
            </a:br>
            <a:endParaRPr lang="en-GB" dirty="0"/>
          </a:p>
        </p:txBody>
      </p:sp>
    </p:spTree>
    <p:extLst>
      <p:ext uri="{BB962C8B-B14F-4D97-AF65-F5344CB8AC3E}">
        <p14:creationId xmlns:p14="http://schemas.microsoft.com/office/powerpoint/2010/main" val="2622400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FB877-9A78-2BB2-AD4D-ABB113C31D06}"/>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17D5BE55-EFD4-7C23-E977-4B4A62BAD6BD}"/>
              </a:ext>
            </a:extLst>
          </p:cNvPr>
          <p:cNvSpPr>
            <a:spLocks noGrp="1"/>
          </p:cNvSpPr>
          <p:nvPr>
            <p:ph idx="1"/>
          </p:nvPr>
        </p:nvSpPr>
        <p:spPr>
          <a:xfrm>
            <a:off x="179883" y="1422400"/>
            <a:ext cx="8906968" cy="5130800"/>
          </a:xfrm>
        </p:spPr>
        <p:txBody>
          <a:bodyPr lIns="90000">
            <a:normAutofit fontScale="92500"/>
          </a:bodyPr>
          <a:lstStyle/>
          <a:p>
            <a:pPr algn="l">
              <a:buNone/>
            </a:pPr>
            <a:r>
              <a:rPr lang="en-SG" b="1" i="0" baseline="30000" dirty="0">
                <a:solidFill>
                  <a:schemeClr val="tx1"/>
                </a:solidFill>
                <a:effectLst/>
                <a:latin typeface="system-ui"/>
              </a:rPr>
              <a:t>22</a:t>
            </a:r>
            <a:r>
              <a:rPr lang="en-SG" b="1" i="0" baseline="30000" dirty="0">
                <a:solidFill>
                  <a:srgbClr val="FFFF00"/>
                </a:solidFill>
                <a:effectLst/>
                <a:latin typeface="system-ui"/>
              </a:rPr>
              <a:t> </a:t>
            </a:r>
            <a:r>
              <a:rPr lang="en-SG" b="0" i="0" dirty="0">
                <a:solidFill>
                  <a:srgbClr val="FFFF00"/>
                </a:solidFill>
                <a:effectLst/>
                <a:latin typeface="system-ui"/>
              </a:rPr>
              <a:t>They departed and went into the hills and remained there three days until the pursuers returned, and the pursuers searched all along the way and found nothing. </a:t>
            </a:r>
            <a:r>
              <a:rPr lang="en-SG" b="1" i="0" baseline="30000" dirty="0">
                <a:solidFill>
                  <a:schemeClr val="tx1"/>
                </a:solidFill>
                <a:effectLst/>
                <a:latin typeface="system-ui"/>
              </a:rPr>
              <a:t>23 </a:t>
            </a:r>
            <a:r>
              <a:rPr lang="en-SG" b="0" i="0" dirty="0">
                <a:solidFill>
                  <a:schemeClr val="tx1"/>
                </a:solidFill>
                <a:effectLst/>
                <a:latin typeface="system-ui"/>
              </a:rPr>
              <a:t>Then the two men returned. They came down from the hills and passed over and came to Joshua the son of Nun, and they told him all that had happened to them.</a:t>
            </a:r>
            <a:r>
              <a:rPr lang="en-SG" b="0" i="0" dirty="0">
                <a:solidFill>
                  <a:srgbClr val="92D050"/>
                </a:solidFill>
                <a:effectLst/>
                <a:latin typeface="system-ui"/>
              </a:rPr>
              <a:t> </a:t>
            </a:r>
            <a:r>
              <a:rPr lang="en-SG" b="1" i="0" baseline="30000" dirty="0">
                <a:solidFill>
                  <a:srgbClr val="92D050"/>
                </a:solidFill>
                <a:effectLst/>
                <a:latin typeface="system-ui"/>
              </a:rPr>
              <a:t>24 </a:t>
            </a:r>
            <a:r>
              <a:rPr lang="en-SG" b="0" i="0" dirty="0">
                <a:solidFill>
                  <a:srgbClr val="92D050"/>
                </a:solidFill>
                <a:effectLst/>
                <a:latin typeface="system-ui"/>
              </a:rPr>
              <a:t>And they said to Joshua, “Truly the </a:t>
            </a:r>
            <a:r>
              <a:rPr lang="en-SG" b="0" i="0" cap="small" dirty="0">
                <a:solidFill>
                  <a:srgbClr val="92D050"/>
                </a:solidFill>
                <a:effectLst/>
                <a:latin typeface="system-ui"/>
              </a:rPr>
              <a:t>Lord</a:t>
            </a:r>
            <a:r>
              <a:rPr lang="en-SG" b="0" i="0" dirty="0">
                <a:solidFill>
                  <a:srgbClr val="92D050"/>
                </a:solidFill>
                <a:effectLst/>
                <a:latin typeface="system-ui"/>
              </a:rPr>
              <a:t> has given all the land into our hands. And also, all the inhabitants of the land melt away because of us.”</a:t>
            </a:r>
            <a:br>
              <a:rPr lang="en-SG" b="0" i="0" dirty="0">
                <a:solidFill>
                  <a:srgbClr val="92D050"/>
                </a:solidFill>
                <a:effectLst/>
                <a:latin typeface="system-ui"/>
              </a:rPr>
            </a:br>
            <a:endParaRPr lang="en-SG" b="0" i="0" dirty="0">
              <a:solidFill>
                <a:srgbClr val="92D050"/>
              </a:solidFill>
              <a:effectLst/>
              <a:latin typeface="system-ui"/>
            </a:endParaRPr>
          </a:p>
          <a:p>
            <a:endParaRPr lang="en-GB" dirty="0">
              <a:solidFill>
                <a:schemeClr val="tx1"/>
              </a:solidFill>
            </a:endParaRPr>
          </a:p>
        </p:txBody>
      </p:sp>
    </p:spTree>
    <p:extLst>
      <p:ext uri="{BB962C8B-B14F-4D97-AF65-F5344CB8AC3E}">
        <p14:creationId xmlns:p14="http://schemas.microsoft.com/office/powerpoint/2010/main" val="3319348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5B0E3-DBDE-DA75-63F0-45223B500CA1}"/>
              </a:ext>
            </a:extLst>
          </p:cNvPr>
          <p:cNvSpPr>
            <a:spLocks noGrp="1"/>
          </p:cNvSpPr>
          <p:nvPr>
            <p:ph type="title"/>
          </p:nvPr>
        </p:nvSpPr>
        <p:spPr/>
        <p:txBody>
          <a:bodyPr/>
          <a:lstStyle/>
          <a:p>
            <a:r>
              <a:rPr lang="en-GB" dirty="0"/>
              <a:t> </a:t>
            </a:r>
          </a:p>
        </p:txBody>
      </p:sp>
      <p:sp>
        <p:nvSpPr>
          <p:cNvPr id="3" name="Content Placeholder 2">
            <a:extLst>
              <a:ext uri="{FF2B5EF4-FFF2-40B4-BE49-F238E27FC236}">
                <a16:creationId xmlns:a16="http://schemas.microsoft.com/office/drawing/2014/main" id="{E61F5B4A-A4F9-AA9F-86FE-A8C9DA9EF375}"/>
              </a:ext>
            </a:extLst>
          </p:cNvPr>
          <p:cNvSpPr>
            <a:spLocks noGrp="1"/>
          </p:cNvSpPr>
          <p:nvPr>
            <p:ph idx="1"/>
          </p:nvPr>
        </p:nvSpPr>
        <p:spPr>
          <a:xfrm>
            <a:off x="224853" y="1422400"/>
            <a:ext cx="8861998" cy="5130800"/>
          </a:xfrm>
        </p:spPr>
        <p:txBody>
          <a:bodyPr/>
          <a:lstStyle/>
          <a:p>
            <a:pPr marL="457200" lvl="1" indent="0">
              <a:buNone/>
            </a:pPr>
            <a:endParaRPr lang="en-GB" sz="3200" dirty="0"/>
          </a:p>
          <a:p>
            <a:pPr marL="457200" lvl="1" indent="0">
              <a:buNone/>
            </a:pPr>
            <a:r>
              <a:rPr lang="en-GB" sz="3200" dirty="0"/>
              <a:t>Three major set of characters, one God</a:t>
            </a:r>
          </a:p>
          <a:p>
            <a:pPr marL="457200" lvl="1" indent="0">
              <a:buNone/>
            </a:pPr>
            <a:endParaRPr lang="en-GB" sz="3200" dirty="0"/>
          </a:p>
          <a:p>
            <a:pPr lvl="1"/>
            <a:r>
              <a:rPr lang="en-GB" sz="3200" dirty="0"/>
              <a:t>Joshua the (isolated) leader</a:t>
            </a:r>
          </a:p>
          <a:p>
            <a:pPr lvl="1"/>
            <a:r>
              <a:rPr lang="en-GB" sz="3200" dirty="0"/>
              <a:t>Two (unknown) spies</a:t>
            </a:r>
          </a:p>
          <a:p>
            <a:pPr lvl="1"/>
            <a:r>
              <a:rPr lang="en-GB" sz="3200" dirty="0"/>
              <a:t>Rahab the (outcast)</a:t>
            </a:r>
          </a:p>
          <a:p>
            <a:pPr lvl="1"/>
            <a:r>
              <a:rPr lang="en-GB" sz="3200" dirty="0"/>
              <a:t>The (unseen) God</a:t>
            </a:r>
          </a:p>
          <a:p>
            <a:pPr lvl="1"/>
            <a:endParaRPr lang="en-GB" sz="3200" dirty="0"/>
          </a:p>
        </p:txBody>
      </p:sp>
    </p:spTree>
    <p:extLst>
      <p:ext uri="{BB962C8B-B14F-4D97-AF65-F5344CB8AC3E}">
        <p14:creationId xmlns:p14="http://schemas.microsoft.com/office/powerpoint/2010/main" val="876078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14224-4786-D141-6CBD-021A77AF97B6}"/>
              </a:ext>
            </a:extLst>
          </p:cNvPr>
          <p:cNvSpPr>
            <a:spLocks noGrp="1"/>
          </p:cNvSpPr>
          <p:nvPr>
            <p:ph type="title"/>
          </p:nvPr>
        </p:nvSpPr>
        <p:spPr/>
        <p:txBody>
          <a:bodyPr/>
          <a:lstStyle/>
          <a:p>
            <a:r>
              <a:rPr lang="en-GB" dirty="0"/>
              <a:t>Joshua the isolated leader</a:t>
            </a:r>
          </a:p>
        </p:txBody>
      </p:sp>
      <p:sp>
        <p:nvSpPr>
          <p:cNvPr id="3" name="Content Placeholder 2">
            <a:extLst>
              <a:ext uri="{FF2B5EF4-FFF2-40B4-BE49-F238E27FC236}">
                <a16:creationId xmlns:a16="http://schemas.microsoft.com/office/drawing/2014/main" id="{1807027F-3D62-3FD5-9E77-C8486D46A08A}"/>
              </a:ext>
            </a:extLst>
          </p:cNvPr>
          <p:cNvSpPr>
            <a:spLocks noGrp="1"/>
          </p:cNvSpPr>
          <p:nvPr>
            <p:ph idx="1"/>
          </p:nvPr>
        </p:nvSpPr>
        <p:spPr>
          <a:xfrm>
            <a:off x="284813" y="1422400"/>
            <a:ext cx="8802038" cy="5130800"/>
          </a:xfrm>
        </p:spPr>
        <p:txBody>
          <a:bodyPr lIns="90000">
            <a:normAutofit/>
          </a:bodyPr>
          <a:lstStyle/>
          <a:p>
            <a:r>
              <a:rPr lang="en-GB" dirty="0"/>
              <a:t>Joshua was suddenly left all alone to lead the 2-3 million Israelites into the Promised Land.</a:t>
            </a:r>
          </a:p>
          <a:p>
            <a:endParaRPr lang="en-GB" dirty="0"/>
          </a:p>
          <a:p>
            <a:r>
              <a:rPr lang="en-GB" dirty="0"/>
              <a:t>A much bigger project than us trying to seek out a new worship space in six years time. </a:t>
            </a:r>
          </a:p>
          <a:p>
            <a:endParaRPr lang="en-GB" dirty="0"/>
          </a:p>
          <a:p>
            <a:r>
              <a:rPr lang="en-GB" dirty="0"/>
              <a:t>Joshua was full of faith. He strongly believe that the time had come for Israel to finally have their resting place. </a:t>
            </a:r>
          </a:p>
        </p:txBody>
      </p:sp>
    </p:spTree>
    <p:extLst>
      <p:ext uri="{BB962C8B-B14F-4D97-AF65-F5344CB8AC3E}">
        <p14:creationId xmlns:p14="http://schemas.microsoft.com/office/powerpoint/2010/main" val="169258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B735C-D005-2A2E-4451-E7C39831BAA5}"/>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A65267AE-BADB-C434-81FF-23DE6FA1F12D}"/>
              </a:ext>
            </a:extLst>
          </p:cNvPr>
          <p:cNvSpPr>
            <a:spLocks noGrp="1"/>
          </p:cNvSpPr>
          <p:nvPr>
            <p:ph idx="1"/>
          </p:nvPr>
        </p:nvSpPr>
        <p:spPr>
          <a:xfrm>
            <a:off x="329784" y="1422400"/>
            <a:ext cx="8757067" cy="5130800"/>
          </a:xfrm>
        </p:spPr>
        <p:txBody>
          <a:bodyPr lIns="90000">
            <a:normAutofit/>
          </a:bodyPr>
          <a:lstStyle/>
          <a:p>
            <a:endParaRPr lang="en-GB" dirty="0"/>
          </a:p>
          <a:p>
            <a:r>
              <a:rPr lang="en-GB" dirty="0"/>
              <a:t>Joshua did not send the twelve spies.</a:t>
            </a:r>
          </a:p>
          <a:p>
            <a:endParaRPr lang="en-GB" dirty="0"/>
          </a:p>
          <a:p>
            <a:r>
              <a:rPr lang="en-GB" dirty="0"/>
              <a:t>Twelve spies included both Joshua and Caleb, were tribal chiefs.</a:t>
            </a:r>
          </a:p>
          <a:p>
            <a:endParaRPr lang="en-GB" dirty="0"/>
          </a:p>
          <a:p>
            <a:r>
              <a:rPr lang="en-GB" dirty="0"/>
              <a:t>Joshua sent only two. </a:t>
            </a:r>
          </a:p>
          <a:p>
            <a:endParaRPr lang="en-GB" dirty="0"/>
          </a:p>
        </p:txBody>
      </p:sp>
    </p:spTree>
    <p:extLst>
      <p:ext uri="{BB962C8B-B14F-4D97-AF65-F5344CB8AC3E}">
        <p14:creationId xmlns:p14="http://schemas.microsoft.com/office/powerpoint/2010/main" val="5049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045D1-917D-D148-C9BB-A5CE4558C3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F49D05-5C83-14AB-15DB-35073D088208}"/>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79BA4C3E-2063-E069-3513-05737F1DC7E1}"/>
              </a:ext>
            </a:extLst>
          </p:cNvPr>
          <p:cNvSpPr>
            <a:spLocks noGrp="1"/>
          </p:cNvSpPr>
          <p:nvPr>
            <p:ph idx="1"/>
          </p:nvPr>
        </p:nvSpPr>
        <p:spPr>
          <a:xfrm>
            <a:off x="134911" y="1422400"/>
            <a:ext cx="8951940" cy="5130800"/>
          </a:xfrm>
        </p:spPr>
        <p:txBody>
          <a:bodyPr lIns="90000">
            <a:normAutofit/>
          </a:bodyPr>
          <a:lstStyle/>
          <a:p>
            <a:endParaRPr lang="en-GB" dirty="0"/>
          </a:p>
          <a:p>
            <a:r>
              <a:rPr lang="en-GB" dirty="0"/>
              <a:t>The two spies were sent not to see </a:t>
            </a:r>
            <a:r>
              <a:rPr lang="en-GB" dirty="0">
                <a:solidFill>
                  <a:srgbClr val="FFFF00"/>
                </a:solidFill>
              </a:rPr>
              <a:t>if </a:t>
            </a:r>
            <a:r>
              <a:rPr lang="en-GB" dirty="0"/>
              <a:t>the land of Jericho was for the taking. </a:t>
            </a:r>
          </a:p>
          <a:p>
            <a:endParaRPr lang="en-GB" dirty="0"/>
          </a:p>
          <a:p>
            <a:r>
              <a:rPr lang="en-GB" dirty="0"/>
              <a:t>Instead, the spying was part of Joshua’s strategy to see </a:t>
            </a:r>
            <a:r>
              <a:rPr lang="en-GB" dirty="0">
                <a:solidFill>
                  <a:srgbClr val="FFFF00"/>
                </a:solidFill>
              </a:rPr>
              <a:t>how</a:t>
            </a:r>
            <a:r>
              <a:rPr lang="en-GB" dirty="0"/>
              <a:t> they can conquer Jericho in the best way. </a:t>
            </a:r>
          </a:p>
        </p:txBody>
      </p:sp>
    </p:spTree>
    <p:extLst>
      <p:ext uri="{BB962C8B-B14F-4D97-AF65-F5344CB8AC3E}">
        <p14:creationId xmlns:p14="http://schemas.microsoft.com/office/powerpoint/2010/main" val="3909584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8EE23-2FF5-9BDB-1BB5-47C52068F5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826F61-2AC6-1442-F6E5-857437C31A90}"/>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1612092B-2548-3456-64B6-AAAC2E40C8EB}"/>
              </a:ext>
            </a:extLst>
          </p:cNvPr>
          <p:cNvSpPr>
            <a:spLocks noGrp="1"/>
          </p:cNvSpPr>
          <p:nvPr>
            <p:ph idx="1"/>
          </p:nvPr>
        </p:nvSpPr>
        <p:spPr>
          <a:xfrm>
            <a:off x="374755" y="1422400"/>
            <a:ext cx="8259579" cy="5130800"/>
          </a:xfrm>
        </p:spPr>
        <p:txBody>
          <a:bodyPr lIns="90000">
            <a:normAutofit/>
          </a:bodyPr>
          <a:lstStyle/>
          <a:p>
            <a:r>
              <a:rPr lang="en-GB" dirty="0"/>
              <a:t>Joshua did it. Not with his own strength or wisdom; but with the reliance on God’s assurance that He will be with him always. </a:t>
            </a:r>
          </a:p>
          <a:p>
            <a:pPr marL="914400" lvl="2" indent="0">
              <a:buNone/>
            </a:pPr>
            <a:endParaRPr lang="en-GB" dirty="0"/>
          </a:p>
          <a:p>
            <a:r>
              <a:rPr lang="en-GB" dirty="0"/>
              <a:t>Joshua relied not so much on how he felt about his external circumstances. He relied on the word of God. </a:t>
            </a:r>
            <a:r>
              <a:rPr lang="en-GB" dirty="0">
                <a:solidFill>
                  <a:srgbClr val="FFFF00"/>
                </a:solidFill>
              </a:rPr>
              <a:t>If God said it, it would come to pass. </a:t>
            </a:r>
          </a:p>
          <a:p>
            <a:endParaRPr lang="en-GB" dirty="0"/>
          </a:p>
          <a:p>
            <a:endParaRPr lang="en-GB" dirty="0"/>
          </a:p>
        </p:txBody>
      </p:sp>
    </p:spTree>
    <p:extLst>
      <p:ext uri="{BB962C8B-B14F-4D97-AF65-F5344CB8AC3E}">
        <p14:creationId xmlns:p14="http://schemas.microsoft.com/office/powerpoint/2010/main" val="1340956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A7838-F44A-06B2-EA6B-FC16CDE5B2D0}"/>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792AB96-C888-5367-40EE-7582D5214478}"/>
              </a:ext>
            </a:extLst>
          </p:cNvPr>
          <p:cNvSpPr>
            <a:spLocks noGrp="1"/>
          </p:cNvSpPr>
          <p:nvPr>
            <p:ph idx="1"/>
          </p:nvPr>
        </p:nvSpPr>
        <p:spPr>
          <a:xfrm>
            <a:off x="269823" y="1422400"/>
            <a:ext cx="8817027" cy="5130800"/>
          </a:xfrm>
        </p:spPr>
        <p:txBody>
          <a:bodyPr lIns="90000">
            <a:normAutofit/>
          </a:bodyPr>
          <a:lstStyle/>
          <a:p>
            <a:pPr marL="0" indent="0">
              <a:buNone/>
            </a:pPr>
            <a:r>
              <a:rPr lang="en-GB" i="1" dirty="0"/>
              <a:t>What can we learn from Joshua, the son of Nun?</a:t>
            </a:r>
          </a:p>
          <a:p>
            <a:endParaRPr lang="en-GB" dirty="0"/>
          </a:p>
          <a:p>
            <a:r>
              <a:rPr lang="en-GB" dirty="0"/>
              <a:t>As we continue to explore options for the future worship space of Agape; let us rise to the faith of Joshua. </a:t>
            </a:r>
          </a:p>
          <a:p>
            <a:endParaRPr lang="en-GB" dirty="0"/>
          </a:p>
          <a:p>
            <a:r>
              <a:rPr lang="en-GB" dirty="0"/>
              <a:t>Let us heed the call of God for us to to stay in Jurong. Let us be strong and courageous. </a:t>
            </a:r>
          </a:p>
          <a:p>
            <a:endParaRPr lang="en-GB" dirty="0"/>
          </a:p>
          <a:p>
            <a:endParaRPr lang="en-GB" dirty="0"/>
          </a:p>
        </p:txBody>
      </p:sp>
    </p:spTree>
    <p:extLst>
      <p:ext uri="{BB962C8B-B14F-4D97-AF65-F5344CB8AC3E}">
        <p14:creationId xmlns:p14="http://schemas.microsoft.com/office/powerpoint/2010/main" val="2990121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5B16A-F8B3-D1C5-1102-5272F4C6F5B1}"/>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4AB7990-6FCF-9477-E2D6-299611EE6A63}"/>
              </a:ext>
            </a:extLst>
          </p:cNvPr>
          <p:cNvSpPr>
            <a:spLocks noGrp="1"/>
          </p:cNvSpPr>
          <p:nvPr>
            <p:ph idx="1"/>
          </p:nvPr>
        </p:nvSpPr>
        <p:spPr>
          <a:xfrm>
            <a:off x="374755" y="1422400"/>
            <a:ext cx="8712096" cy="5130800"/>
          </a:xfrm>
        </p:spPr>
        <p:txBody>
          <a:bodyPr lIns="90000">
            <a:normAutofit/>
          </a:bodyPr>
          <a:lstStyle/>
          <a:p>
            <a:r>
              <a:rPr lang="en-GB" dirty="0"/>
              <a:t>There is a promised land for Agape.</a:t>
            </a:r>
          </a:p>
          <a:p>
            <a:endParaRPr lang="en-GB" dirty="0"/>
          </a:p>
          <a:p>
            <a:r>
              <a:rPr lang="en-GB" dirty="0"/>
              <a:t>We have moved from the living room of a home to a bomb shelter, to a void deck, to a cinema and finally to this place. </a:t>
            </a:r>
          </a:p>
          <a:p>
            <a:endParaRPr lang="en-GB" dirty="0"/>
          </a:p>
        </p:txBody>
      </p:sp>
    </p:spTree>
    <p:extLst>
      <p:ext uri="{BB962C8B-B14F-4D97-AF65-F5344CB8AC3E}">
        <p14:creationId xmlns:p14="http://schemas.microsoft.com/office/powerpoint/2010/main" val="1356740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4C68B-4D3A-4165-424A-F3AE6E8D73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E69B76-C61E-CDD5-863D-7311C3E7AEBF}"/>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FF2CCEC5-85E4-D1E4-BD54-27D97E84620D}"/>
              </a:ext>
            </a:extLst>
          </p:cNvPr>
          <p:cNvSpPr>
            <a:spLocks noGrp="1"/>
          </p:cNvSpPr>
          <p:nvPr>
            <p:ph idx="1"/>
          </p:nvPr>
        </p:nvSpPr>
        <p:spPr>
          <a:xfrm>
            <a:off x="374755" y="1422400"/>
            <a:ext cx="8712096" cy="5130800"/>
          </a:xfrm>
        </p:spPr>
        <p:txBody>
          <a:bodyPr lIns="90000">
            <a:normAutofit lnSpcReduction="10000"/>
          </a:bodyPr>
          <a:lstStyle/>
          <a:p>
            <a:r>
              <a:rPr lang="en-GB" dirty="0"/>
              <a:t>Though we move from place to place, God had always provided for us. </a:t>
            </a:r>
          </a:p>
          <a:p>
            <a:endParaRPr lang="en-GB" dirty="0"/>
          </a:p>
          <a:p>
            <a:r>
              <a:rPr lang="en-GB" dirty="0"/>
              <a:t>He had even added to our numbers. We have a God who is immovable. We have a God whom we can rely on. </a:t>
            </a:r>
          </a:p>
          <a:p>
            <a:endParaRPr lang="en-GB" dirty="0"/>
          </a:p>
          <a:p>
            <a:r>
              <a:rPr lang="en-GB" dirty="0"/>
              <a:t>We have a God who have impressed upon many of our hearts to stay in Jurong. The “Promised Land”, is ours to conquer! </a:t>
            </a:r>
          </a:p>
          <a:p>
            <a:endParaRPr lang="en-GB" dirty="0"/>
          </a:p>
          <a:p>
            <a:endParaRPr lang="en-GB" dirty="0"/>
          </a:p>
        </p:txBody>
      </p:sp>
    </p:spTree>
    <p:extLst>
      <p:ext uri="{BB962C8B-B14F-4D97-AF65-F5344CB8AC3E}">
        <p14:creationId xmlns:p14="http://schemas.microsoft.com/office/powerpoint/2010/main" val="91004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2DE97-A6A6-6C45-7461-12A8B57A2D2D}"/>
              </a:ext>
            </a:extLst>
          </p:cNvPr>
          <p:cNvSpPr>
            <a:spLocks noGrp="1"/>
          </p:cNvSpPr>
          <p:nvPr>
            <p:ph type="title"/>
          </p:nvPr>
        </p:nvSpPr>
        <p:spPr/>
        <p:txBody>
          <a:bodyPr/>
          <a:lstStyle/>
          <a:p>
            <a:endParaRPr lang="en-GB"/>
          </a:p>
        </p:txBody>
      </p:sp>
      <p:pic>
        <p:nvPicPr>
          <p:cNvPr id="5" name="Content Placeholder 4" descr="A screenshot of a screen&#10;&#10;AI-generated content may be incorrect.">
            <a:extLst>
              <a:ext uri="{FF2B5EF4-FFF2-40B4-BE49-F238E27FC236}">
                <a16:creationId xmlns:a16="http://schemas.microsoft.com/office/drawing/2014/main" id="{429A53D7-4214-FBEC-E6B3-40D75B987C5A}"/>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7150" y="0"/>
            <a:ext cx="9066051" cy="6858000"/>
          </a:xfrm>
        </p:spPr>
      </p:pic>
    </p:spTree>
    <p:extLst>
      <p:ext uri="{BB962C8B-B14F-4D97-AF65-F5344CB8AC3E}">
        <p14:creationId xmlns:p14="http://schemas.microsoft.com/office/powerpoint/2010/main" val="2064506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7B714-4D51-6255-BAFC-AA038D2A0738}"/>
              </a:ext>
            </a:extLst>
          </p:cNvPr>
          <p:cNvSpPr>
            <a:spLocks noGrp="1"/>
          </p:cNvSpPr>
          <p:nvPr>
            <p:ph type="title"/>
          </p:nvPr>
        </p:nvSpPr>
        <p:spPr/>
        <p:txBody>
          <a:bodyPr/>
          <a:lstStyle/>
          <a:p>
            <a:endParaRPr lang="en-GB"/>
          </a:p>
        </p:txBody>
      </p:sp>
      <p:pic>
        <p:nvPicPr>
          <p:cNvPr id="5" name="Content Placeholder 4" descr="A map of a city&#10;&#10;AI-generated content may be incorrect.">
            <a:extLst>
              <a:ext uri="{FF2B5EF4-FFF2-40B4-BE49-F238E27FC236}">
                <a16:creationId xmlns:a16="http://schemas.microsoft.com/office/drawing/2014/main" id="{64E2779F-3342-B0E7-DD5A-923BEDA9789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0" y="-1"/>
            <a:ext cx="9161989" cy="6858001"/>
          </a:xfrm>
        </p:spPr>
      </p:pic>
    </p:spTree>
    <p:extLst>
      <p:ext uri="{BB962C8B-B14F-4D97-AF65-F5344CB8AC3E}">
        <p14:creationId xmlns:p14="http://schemas.microsoft.com/office/powerpoint/2010/main" val="26902870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BF873-100B-474B-3D1A-17A4CA485D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6CDAC6-9F0B-DBD5-AD61-67B365E95E9A}"/>
              </a:ext>
            </a:extLst>
          </p:cNvPr>
          <p:cNvSpPr>
            <a:spLocks noGrp="1"/>
          </p:cNvSpPr>
          <p:nvPr>
            <p:ph type="title"/>
          </p:nvPr>
        </p:nvSpPr>
        <p:spPr/>
        <p:txBody>
          <a:bodyPr/>
          <a:lstStyle/>
          <a:p>
            <a:r>
              <a:rPr lang="en-GB" dirty="0"/>
              <a:t>The two unknown spies</a:t>
            </a:r>
          </a:p>
        </p:txBody>
      </p:sp>
      <p:sp>
        <p:nvSpPr>
          <p:cNvPr id="3" name="Content Placeholder 2">
            <a:extLst>
              <a:ext uri="{FF2B5EF4-FFF2-40B4-BE49-F238E27FC236}">
                <a16:creationId xmlns:a16="http://schemas.microsoft.com/office/drawing/2014/main" id="{CBAAD28B-F36A-941B-F8CA-677214CA20A3}"/>
              </a:ext>
            </a:extLst>
          </p:cNvPr>
          <p:cNvSpPr>
            <a:spLocks noGrp="1"/>
          </p:cNvSpPr>
          <p:nvPr>
            <p:ph idx="1"/>
          </p:nvPr>
        </p:nvSpPr>
        <p:spPr>
          <a:xfrm>
            <a:off x="464695" y="1422400"/>
            <a:ext cx="8622155" cy="5130800"/>
          </a:xfrm>
        </p:spPr>
        <p:txBody>
          <a:bodyPr lIns="90000">
            <a:normAutofit/>
          </a:bodyPr>
          <a:lstStyle/>
          <a:p>
            <a:endParaRPr lang="en-GB" dirty="0"/>
          </a:p>
          <a:p>
            <a:r>
              <a:rPr lang="en-GB" dirty="0"/>
              <a:t>The author of the book of Joshua, made an intentional contrast between the 12 tribal chiefs sent for the first scouting expedition; and the two unknown men sent for the second expedition.</a:t>
            </a:r>
          </a:p>
          <a:p>
            <a:endParaRPr lang="en-GB" dirty="0"/>
          </a:p>
          <a:p>
            <a:endParaRPr lang="en-GB" dirty="0"/>
          </a:p>
        </p:txBody>
      </p:sp>
    </p:spTree>
    <p:extLst>
      <p:ext uri="{BB962C8B-B14F-4D97-AF65-F5344CB8AC3E}">
        <p14:creationId xmlns:p14="http://schemas.microsoft.com/office/powerpoint/2010/main" val="1970772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8E339-15E4-52FE-0359-E965C855619C}"/>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D3BECC4-D774-DFE9-948A-5EEEB01D23C9}"/>
              </a:ext>
            </a:extLst>
          </p:cNvPr>
          <p:cNvSpPr>
            <a:spLocks noGrp="1"/>
          </p:cNvSpPr>
          <p:nvPr>
            <p:ph idx="1"/>
          </p:nvPr>
        </p:nvSpPr>
        <p:spPr>
          <a:xfrm>
            <a:off x="464695" y="1422400"/>
            <a:ext cx="8274571" cy="5130800"/>
          </a:xfrm>
        </p:spPr>
        <p:txBody>
          <a:bodyPr lIns="90000">
            <a:normAutofit/>
          </a:bodyPr>
          <a:lstStyle/>
          <a:p>
            <a:r>
              <a:rPr lang="en-GB" dirty="0"/>
              <a:t>First expedition failed miserably, though it was sent with some grandeur.</a:t>
            </a:r>
          </a:p>
          <a:p>
            <a:endParaRPr lang="en-GB" dirty="0"/>
          </a:p>
          <a:p>
            <a:r>
              <a:rPr lang="en-GB" dirty="0"/>
              <a:t>In contrast, it was the second expedition, </a:t>
            </a:r>
            <a:r>
              <a:rPr lang="en-GB" dirty="0">
                <a:solidFill>
                  <a:srgbClr val="FFFF00"/>
                </a:solidFill>
              </a:rPr>
              <a:t>the lesser known, the one sent in “secret”</a:t>
            </a:r>
            <a:r>
              <a:rPr lang="en-GB" dirty="0"/>
              <a:t> that ended up with success. </a:t>
            </a:r>
          </a:p>
          <a:p>
            <a:endParaRPr lang="en-GB" dirty="0"/>
          </a:p>
          <a:p>
            <a:endParaRPr lang="en-GB" dirty="0"/>
          </a:p>
        </p:txBody>
      </p:sp>
    </p:spTree>
    <p:extLst>
      <p:ext uri="{BB962C8B-B14F-4D97-AF65-F5344CB8AC3E}">
        <p14:creationId xmlns:p14="http://schemas.microsoft.com/office/powerpoint/2010/main" val="1877937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D4DAE-CE94-D428-FE1B-3C50D36F2A7A}"/>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7B6D967F-0297-C1F4-14DC-D060414784BF}"/>
              </a:ext>
            </a:extLst>
          </p:cNvPr>
          <p:cNvSpPr>
            <a:spLocks noGrp="1"/>
          </p:cNvSpPr>
          <p:nvPr>
            <p:ph idx="1"/>
          </p:nvPr>
        </p:nvSpPr>
        <p:spPr>
          <a:xfrm>
            <a:off x="269823" y="1422400"/>
            <a:ext cx="8817027" cy="5130800"/>
          </a:xfrm>
        </p:spPr>
        <p:txBody>
          <a:bodyPr lIns="90000">
            <a:normAutofit/>
          </a:bodyPr>
          <a:lstStyle/>
          <a:p>
            <a:endParaRPr lang="en-GB" dirty="0">
              <a:solidFill>
                <a:schemeClr val="tx1"/>
              </a:solidFill>
            </a:endParaRPr>
          </a:p>
          <a:p>
            <a:r>
              <a:rPr lang="en-GB" dirty="0">
                <a:solidFill>
                  <a:schemeClr val="tx1"/>
                </a:solidFill>
              </a:rPr>
              <a:t>Despite being unknown, the faith of the two spies were comparable to that of Caleb and Joshua. </a:t>
            </a:r>
          </a:p>
          <a:p>
            <a:endParaRPr lang="en-GB" dirty="0">
              <a:solidFill>
                <a:schemeClr val="tx1"/>
              </a:solidFill>
            </a:endParaRPr>
          </a:p>
          <a:p>
            <a:r>
              <a:rPr lang="en-GB" dirty="0">
                <a:solidFill>
                  <a:schemeClr val="tx1"/>
                </a:solidFill>
              </a:rPr>
              <a:t>Even if only a small team of two persons, they risked their life in a land where they could get caught and killed at any time. </a:t>
            </a:r>
          </a:p>
          <a:p>
            <a:pPr marL="0" indent="0">
              <a:buNone/>
            </a:pPr>
            <a:endParaRPr lang="en-GB" dirty="0">
              <a:solidFill>
                <a:schemeClr val="tx1"/>
              </a:solidFill>
            </a:endParaRPr>
          </a:p>
        </p:txBody>
      </p:sp>
    </p:spTree>
    <p:extLst>
      <p:ext uri="{BB962C8B-B14F-4D97-AF65-F5344CB8AC3E}">
        <p14:creationId xmlns:p14="http://schemas.microsoft.com/office/powerpoint/2010/main" val="3887279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5F7A6-C70A-E1E7-46C0-41B75B8051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8B91B8-64A9-F980-A094-6E2C57E96CB0}"/>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103B065-5BB0-194F-2B3D-216DB0FB53CF}"/>
              </a:ext>
            </a:extLst>
          </p:cNvPr>
          <p:cNvSpPr>
            <a:spLocks noGrp="1"/>
          </p:cNvSpPr>
          <p:nvPr>
            <p:ph idx="1"/>
          </p:nvPr>
        </p:nvSpPr>
        <p:spPr>
          <a:xfrm>
            <a:off x="269823" y="1422400"/>
            <a:ext cx="8817027" cy="5130800"/>
          </a:xfrm>
        </p:spPr>
        <p:txBody>
          <a:bodyPr lIns="90000">
            <a:noAutofit/>
          </a:bodyPr>
          <a:lstStyle/>
          <a:p>
            <a:r>
              <a:rPr lang="en-GB" sz="2800" dirty="0">
                <a:solidFill>
                  <a:schemeClr val="tx1"/>
                </a:solidFill>
              </a:rPr>
              <a:t>Yet, they were full of faith that God had anointed Joshua and if Joshua sent them, they go.</a:t>
            </a:r>
          </a:p>
          <a:p>
            <a:endParaRPr lang="en-GB" sz="2800" dirty="0">
              <a:solidFill>
                <a:schemeClr val="tx1"/>
              </a:solidFill>
            </a:endParaRPr>
          </a:p>
          <a:p>
            <a:r>
              <a:rPr lang="en-GB" sz="2800" dirty="0">
                <a:solidFill>
                  <a:schemeClr val="tx1"/>
                </a:solidFill>
              </a:rPr>
              <a:t>Furthermore, when they returned to Shittim. They reported to Joshua: </a:t>
            </a:r>
            <a:r>
              <a:rPr lang="en-SG" sz="2800" b="0" i="1" dirty="0">
                <a:solidFill>
                  <a:srgbClr val="FFFF00"/>
                </a:solidFill>
                <a:effectLst/>
                <a:latin typeface="Calibri" panose="020F0502020204030204" pitchFamily="34" charset="0"/>
                <a:cs typeface="Calibri" panose="020F0502020204030204" pitchFamily="34" charset="0"/>
              </a:rPr>
              <a:t>“Truly the </a:t>
            </a:r>
            <a:r>
              <a:rPr lang="en-SG" sz="2800" b="0" i="1" cap="small" dirty="0">
                <a:solidFill>
                  <a:srgbClr val="FFFF00"/>
                </a:solidFill>
                <a:effectLst/>
                <a:latin typeface="Calibri" panose="020F0502020204030204" pitchFamily="34" charset="0"/>
                <a:cs typeface="Calibri" panose="020F0502020204030204" pitchFamily="34" charset="0"/>
              </a:rPr>
              <a:t>Lord</a:t>
            </a:r>
            <a:r>
              <a:rPr lang="en-SG" sz="2800" b="0" i="1" dirty="0">
                <a:solidFill>
                  <a:srgbClr val="FFFF00"/>
                </a:solidFill>
                <a:effectLst/>
                <a:latin typeface="Calibri" panose="020F0502020204030204" pitchFamily="34" charset="0"/>
                <a:cs typeface="Calibri" panose="020F0502020204030204" pitchFamily="34" charset="0"/>
              </a:rPr>
              <a:t> has given all the land into our hands. And also, all the inhabitants of the land melt away because of us.”</a:t>
            </a:r>
          </a:p>
          <a:p>
            <a:endParaRPr lang="en-SG" sz="2800" i="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876408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67793-0DFF-3520-BE9B-F0D443C2E469}"/>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5398EC9-A476-3167-958E-7519718AA918}"/>
              </a:ext>
            </a:extLst>
          </p:cNvPr>
          <p:cNvSpPr>
            <a:spLocks noGrp="1"/>
          </p:cNvSpPr>
          <p:nvPr>
            <p:ph idx="1"/>
          </p:nvPr>
        </p:nvSpPr>
        <p:spPr>
          <a:xfrm>
            <a:off x="389745" y="1422400"/>
            <a:ext cx="8697106" cy="5130800"/>
          </a:xfrm>
        </p:spPr>
        <p:txBody>
          <a:bodyPr lIns="90000">
            <a:normAutofit/>
          </a:bodyPr>
          <a:lstStyle/>
          <a:p>
            <a:pPr marL="0" indent="0">
              <a:buNone/>
            </a:pPr>
            <a:r>
              <a:rPr lang="en-GB" i="1" dirty="0"/>
              <a:t>What can we learn from the two unknown spies?</a:t>
            </a:r>
          </a:p>
          <a:p>
            <a:pPr marL="0" indent="0">
              <a:buNone/>
            </a:pPr>
            <a:endParaRPr lang="en-GB" i="1" dirty="0"/>
          </a:p>
          <a:p>
            <a:r>
              <a:rPr lang="en-GB" dirty="0"/>
              <a:t>The two spies might be unknown to us, but God knows exactly who they were. </a:t>
            </a:r>
          </a:p>
          <a:p>
            <a:endParaRPr lang="en-GB" dirty="0"/>
          </a:p>
          <a:p>
            <a:r>
              <a:rPr lang="en-GB" dirty="0"/>
              <a:t>Though they were not as well known as the tribal chiefs; God used them mightily to influence an important part of Israel’s history.</a:t>
            </a:r>
          </a:p>
          <a:p>
            <a:endParaRPr lang="en-GB" dirty="0"/>
          </a:p>
          <a:p>
            <a:endParaRPr lang="en-GB" dirty="0"/>
          </a:p>
        </p:txBody>
      </p:sp>
    </p:spTree>
    <p:extLst>
      <p:ext uri="{BB962C8B-B14F-4D97-AF65-F5344CB8AC3E}">
        <p14:creationId xmlns:p14="http://schemas.microsoft.com/office/powerpoint/2010/main" val="347331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C6C41-72D8-E22C-B3C8-3739536D1B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2142E4-2F6A-F057-B5EE-7C84A3545EB0}"/>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D14D4369-794D-A473-B576-643B991F3A13}"/>
              </a:ext>
            </a:extLst>
          </p:cNvPr>
          <p:cNvSpPr>
            <a:spLocks noGrp="1"/>
          </p:cNvSpPr>
          <p:nvPr>
            <p:ph idx="1"/>
          </p:nvPr>
        </p:nvSpPr>
        <p:spPr>
          <a:xfrm>
            <a:off x="0" y="1422400"/>
            <a:ext cx="9086851" cy="5130800"/>
          </a:xfrm>
        </p:spPr>
        <p:txBody>
          <a:bodyPr lIns="90000">
            <a:noAutofit/>
          </a:bodyPr>
          <a:lstStyle/>
          <a:p>
            <a:r>
              <a:rPr lang="en-GB" sz="2800" dirty="0"/>
              <a:t>The two spies reminded that even if the whole world do not know who you are. God knows and He calls you to do His work. When He calls, He will also enable n protect you.</a:t>
            </a:r>
          </a:p>
          <a:p>
            <a:endParaRPr lang="en-GB" sz="2800" dirty="0"/>
          </a:p>
          <a:p>
            <a:r>
              <a:rPr lang="en-GB" sz="2800" dirty="0"/>
              <a:t>Your current vocation and place where you are working is not by chance. God allowed it. In some cases, God called for it.  </a:t>
            </a:r>
            <a:r>
              <a:rPr lang="en-GB" sz="2800" dirty="0">
                <a:solidFill>
                  <a:srgbClr val="FFFF00"/>
                </a:solidFill>
              </a:rPr>
              <a:t>What matters most is despite being unknown, what do we do with God’s assignment in our hands? </a:t>
            </a:r>
          </a:p>
          <a:p>
            <a:endParaRPr lang="en-GB" sz="2800" dirty="0"/>
          </a:p>
        </p:txBody>
      </p:sp>
    </p:spTree>
    <p:extLst>
      <p:ext uri="{BB962C8B-B14F-4D97-AF65-F5344CB8AC3E}">
        <p14:creationId xmlns:p14="http://schemas.microsoft.com/office/powerpoint/2010/main" val="1026938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ED2CC-CA1F-2EB3-1C98-DA46D8332765}"/>
              </a:ext>
            </a:extLst>
          </p:cNvPr>
          <p:cNvSpPr>
            <a:spLocks noGrp="1"/>
          </p:cNvSpPr>
          <p:nvPr>
            <p:ph type="title"/>
          </p:nvPr>
        </p:nvSpPr>
        <p:spPr/>
        <p:txBody>
          <a:bodyPr/>
          <a:lstStyle/>
          <a:p>
            <a:r>
              <a:rPr lang="en-GB" dirty="0"/>
              <a:t>Rahab the outcast</a:t>
            </a:r>
          </a:p>
        </p:txBody>
      </p:sp>
      <p:sp>
        <p:nvSpPr>
          <p:cNvPr id="3" name="Content Placeholder 2">
            <a:extLst>
              <a:ext uri="{FF2B5EF4-FFF2-40B4-BE49-F238E27FC236}">
                <a16:creationId xmlns:a16="http://schemas.microsoft.com/office/drawing/2014/main" id="{B5592DB4-9000-DEF0-A8D2-4144B61F6F88}"/>
              </a:ext>
            </a:extLst>
          </p:cNvPr>
          <p:cNvSpPr>
            <a:spLocks noGrp="1"/>
          </p:cNvSpPr>
          <p:nvPr>
            <p:ph idx="1"/>
          </p:nvPr>
        </p:nvSpPr>
        <p:spPr>
          <a:xfrm>
            <a:off x="164893" y="1422400"/>
            <a:ext cx="8921958" cy="5130800"/>
          </a:xfrm>
        </p:spPr>
        <p:txBody>
          <a:bodyPr lIns="90000">
            <a:normAutofit/>
          </a:bodyPr>
          <a:lstStyle/>
          <a:p>
            <a:r>
              <a:rPr lang="en-GB" dirty="0"/>
              <a:t>In ancient times, Rahab would have been being considered by the society, to be the lowest of the low. </a:t>
            </a:r>
          </a:p>
          <a:p>
            <a:endParaRPr lang="en-GB" dirty="0"/>
          </a:p>
          <a:p>
            <a:r>
              <a:rPr lang="en-GB" dirty="0"/>
              <a:t>This was why Rahab had to stay at the city gates. Some distance away from where the more “dignified” people were. </a:t>
            </a:r>
          </a:p>
          <a:p>
            <a:endParaRPr lang="en-GB" dirty="0"/>
          </a:p>
          <a:p>
            <a:endParaRPr lang="en-GB" dirty="0"/>
          </a:p>
        </p:txBody>
      </p:sp>
    </p:spTree>
    <p:extLst>
      <p:ext uri="{BB962C8B-B14F-4D97-AF65-F5344CB8AC3E}">
        <p14:creationId xmlns:p14="http://schemas.microsoft.com/office/powerpoint/2010/main" val="18798583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2E645-A918-2DEC-DCFC-582223928EC9}"/>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AF405DA-E3AF-3D3E-3860-79338D6CEF19}"/>
              </a:ext>
            </a:extLst>
          </p:cNvPr>
          <p:cNvSpPr>
            <a:spLocks noGrp="1"/>
          </p:cNvSpPr>
          <p:nvPr>
            <p:ph idx="1"/>
          </p:nvPr>
        </p:nvSpPr>
        <p:spPr>
          <a:xfrm>
            <a:off x="314793" y="1422400"/>
            <a:ext cx="8772057" cy="5130800"/>
          </a:xfrm>
        </p:spPr>
        <p:txBody>
          <a:bodyPr lIns="90000">
            <a:normAutofit/>
          </a:bodyPr>
          <a:lstStyle/>
          <a:p>
            <a:r>
              <a:rPr lang="en-GB" dirty="0"/>
              <a:t>Yet, despite her profession, this is a woman of faith. </a:t>
            </a:r>
          </a:p>
          <a:p>
            <a:endParaRPr lang="en-GB" dirty="0"/>
          </a:p>
          <a:p>
            <a:r>
              <a:rPr lang="en-GB" dirty="0"/>
              <a:t>Rahab had not seen God at work at the Red Sea or when the Kings of Amorites were destroyed. </a:t>
            </a:r>
          </a:p>
          <a:p>
            <a:endParaRPr lang="en-GB" dirty="0"/>
          </a:p>
          <a:p>
            <a:r>
              <a:rPr lang="en-GB" dirty="0"/>
              <a:t>Yet, when she heard of what God had done, she believed. </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0854174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473A2-9FE0-C1ED-675A-6DF215D9DB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F7EFE5-BFC6-543D-DCC2-ADFE129ABDFB}"/>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4AC737C-0543-A6AB-1805-D89ABAD9775A}"/>
              </a:ext>
            </a:extLst>
          </p:cNvPr>
          <p:cNvSpPr>
            <a:spLocks noGrp="1"/>
          </p:cNvSpPr>
          <p:nvPr>
            <p:ph idx="1"/>
          </p:nvPr>
        </p:nvSpPr>
        <p:spPr>
          <a:xfrm>
            <a:off x="314793" y="1422400"/>
            <a:ext cx="8772057" cy="5130800"/>
          </a:xfrm>
        </p:spPr>
        <p:txBody>
          <a:bodyPr lIns="90000">
            <a:normAutofit/>
          </a:bodyPr>
          <a:lstStyle/>
          <a:p>
            <a:r>
              <a:rPr lang="en-GB" dirty="0"/>
              <a:t>Romans 10:17  - “faith comes from hearing and hearing through the word of Christ”. </a:t>
            </a:r>
          </a:p>
          <a:p>
            <a:endParaRPr lang="en-GB" dirty="0"/>
          </a:p>
          <a:p>
            <a:r>
              <a:rPr lang="en-GB" dirty="0"/>
              <a:t>Rahab might not have heard the Gospel, but when she heard of the glory of God, she believed. </a:t>
            </a:r>
          </a:p>
          <a:p>
            <a:endParaRPr lang="en-GB" dirty="0"/>
          </a:p>
          <a:p>
            <a:r>
              <a:rPr lang="en-GB" dirty="0"/>
              <a:t>For this, she was counted to be among the Hall of Faith.</a:t>
            </a:r>
          </a:p>
          <a:p>
            <a:endParaRPr lang="en-GB" dirty="0"/>
          </a:p>
          <a:p>
            <a:endParaRPr lang="en-GB" dirty="0"/>
          </a:p>
          <a:p>
            <a:endParaRPr lang="en-GB" dirty="0"/>
          </a:p>
        </p:txBody>
      </p:sp>
    </p:spTree>
    <p:extLst>
      <p:ext uri="{BB962C8B-B14F-4D97-AF65-F5344CB8AC3E}">
        <p14:creationId xmlns:p14="http://schemas.microsoft.com/office/powerpoint/2010/main" val="16068853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6AC27-FA9A-E3D5-A94C-7107D0566E2F}"/>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61DA6AAC-49D7-3543-4894-1EBABF148D6C}"/>
              </a:ext>
            </a:extLst>
          </p:cNvPr>
          <p:cNvSpPr>
            <a:spLocks noGrp="1"/>
          </p:cNvSpPr>
          <p:nvPr>
            <p:ph idx="1"/>
          </p:nvPr>
        </p:nvSpPr>
        <p:spPr>
          <a:xfrm>
            <a:off x="224852" y="1422400"/>
            <a:ext cx="8861999" cy="5130800"/>
          </a:xfrm>
        </p:spPr>
        <p:txBody>
          <a:bodyPr lIns="90000">
            <a:noAutofit/>
          </a:bodyPr>
          <a:lstStyle/>
          <a:p>
            <a:r>
              <a:rPr lang="en-GB" dirty="0"/>
              <a:t>Rahab’s faith is not a superficial one. She acted upon her faith by:</a:t>
            </a:r>
          </a:p>
          <a:p>
            <a:endParaRPr lang="en-GB" dirty="0"/>
          </a:p>
          <a:p>
            <a:pPr lvl="1"/>
            <a:r>
              <a:rPr lang="en-GB" sz="3200" dirty="0"/>
              <a:t>Hiding the spies</a:t>
            </a:r>
          </a:p>
          <a:p>
            <a:pPr lvl="1"/>
            <a:r>
              <a:rPr lang="en-GB" sz="3200" dirty="0"/>
              <a:t>Sending King Jericho’s servants to the wrong place</a:t>
            </a:r>
          </a:p>
          <a:p>
            <a:pPr lvl="1"/>
            <a:r>
              <a:rPr lang="en-GB" sz="3200" dirty="0"/>
              <a:t>Asking for Israel to spare her and family’s lives when they come into Jericho. </a:t>
            </a:r>
          </a:p>
          <a:p>
            <a:pPr lvl="1"/>
            <a:endParaRPr lang="en-GB" sz="3200" dirty="0"/>
          </a:p>
        </p:txBody>
      </p:sp>
    </p:spTree>
    <p:extLst>
      <p:ext uri="{BB962C8B-B14F-4D97-AF65-F5344CB8AC3E}">
        <p14:creationId xmlns:p14="http://schemas.microsoft.com/office/powerpoint/2010/main" val="834865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0A32A-CD90-A781-D57A-7BD649C7D5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1BD38F-8077-DBA1-24EF-E77B3AFE9B33}"/>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2A642EAB-D3B8-C95D-A6AB-51770673369C}"/>
              </a:ext>
            </a:extLst>
          </p:cNvPr>
          <p:cNvSpPr>
            <a:spLocks noGrp="1"/>
          </p:cNvSpPr>
          <p:nvPr>
            <p:ph idx="1"/>
          </p:nvPr>
        </p:nvSpPr>
        <p:spPr>
          <a:xfrm>
            <a:off x="224852" y="1422400"/>
            <a:ext cx="8861999" cy="5130800"/>
          </a:xfrm>
        </p:spPr>
        <p:txBody>
          <a:bodyPr lIns="90000">
            <a:normAutofit/>
          </a:bodyPr>
          <a:lstStyle/>
          <a:p>
            <a:endParaRPr lang="en-GB" sz="3600" dirty="0"/>
          </a:p>
          <a:p>
            <a:r>
              <a:rPr lang="en-GB" sz="3600" dirty="0"/>
              <a:t>This “working-faith” was contrasted with the rest of Jericho’s inhabitants. </a:t>
            </a:r>
          </a:p>
          <a:p>
            <a:endParaRPr lang="en-GB" sz="3600" dirty="0"/>
          </a:p>
          <a:p>
            <a:r>
              <a:rPr lang="en-GB" sz="3600" dirty="0"/>
              <a:t>The Apostle James would have said that the ”faith” of the people of Jericho was without works. It is dead.</a:t>
            </a:r>
          </a:p>
        </p:txBody>
      </p:sp>
    </p:spTree>
    <p:extLst>
      <p:ext uri="{BB962C8B-B14F-4D97-AF65-F5344CB8AC3E}">
        <p14:creationId xmlns:p14="http://schemas.microsoft.com/office/powerpoint/2010/main" val="6337483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0105C-559F-D36A-0724-3178368471E9}"/>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AABACF9E-916D-EB03-320A-1360B44A6462}"/>
              </a:ext>
            </a:extLst>
          </p:cNvPr>
          <p:cNvSpPr>
            <a:spLocks noGrp="1"/>
          </p:cNvSpPr>
          <p:nvPr>
            <p:ph idx="1"/>
          </p:nvPr>
        </p:nvSpPr>
        <p:spPr>
          <a:xfrm>
            <a:off x="389745" y="1422400"/>
            <a:ext cx="8697106" cy="5130800"/>
          </a:xfrm>
        </p:spPr>
        <p:txBody>
          <a:bodyPr>
            <a:normAutofit fontScale="92500" lnSpcReduction="20000"/>
          </a:bodyPr>
          <a:lstStyle/>
          <a:p>
            <a:pPr marL="0" indent="0">
              <a:buNone/>
            </a:pPr>
            <a:r>
              <a:rPr lang="en-GB" dirty="0"/>
              <a:t>What can we learn?</a:t>
            </a:r>
          </a:p>
          <a:p>
            <a:endParaRPr lang="en-GB" dirty="0"/>
          </a:p>
          <a:p>
            <a:r>
              <a:rPr lang="en-GB" dirty="0"/>
              <a:t>No matter how “messy” we seem to be to the world, God looks at us differently. </a:t>
            </a:r>
          </a:p>
          <a:p>
            <a:endParaRPr lang="en-GB" dirty="0"/>
          </a:p>
          <a:p>
            <a:r>
              <a:rPr lang="en-GB" dirty="0"/>
              <a:t>If we are willing to repent and embrace Him as the Lord of our lives, He is willing to save, and His grace abounds. </a:t>
            </a:r>
          </a:p>
          <a:p>
            <a:endParaRPr lang="en-GB" dirty="0"/>
          </a:p>
          <a:p>
            <a:r>
              <a:rPr lang="en-GB" dirty="0"/>
              <a:t>When Jericho falls, Rahab was invited to stay with Israel and she even married into the tribe of Judah and was part of Jesus’ genealogy. </a:t>
            </a:r>
          </a:p>
          <a:p>
            <a:endParaRPr lang="en-GB" dirty="0"/>
          </a:p>
          <a:p>
            <a:endParaRPr lang="en-GB" dirty="0"/>
          </a:p>
          <a:p>
            <a:endParaRPr lang="en-GB" dirty="0"/>
          </a:p>
        </p:txBody>
      </p:sp>
    </p:spTree>
    <p:extLst>
      <p:ext uri="{BB962C8B-B14F-4D97-AF65-F5344CB8AC3E}">
        <p14:creationId xmlns:p14="http://schemas.microsoft.com/office/powerpoint/2010/main" val="22542752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52B40-1F3B-FED4-66A5-B6309ECC45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CC277F-5544-29E9-621F-358A93D76615}"/>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D9E04845-2D39-0882-6DEA-8BD851B74BEC}"/>
              </a:ext>
            </a:extLst>
          </p:cNvPr>
          <p:cNvSpPr>
            <a:spLocks noGrp="1"/>
          </p:cNvSpPr>
          <p:nvPr>
            <p:ph idx="1"/>
          </p:nvPr>
        </p:nvSpPr>
        <p:spPr>
          <a:xfrm>
            <a:off x="389745" y="1422400"/>
            <a:ext cx="8010525" cy="5130800"/>
          </a:xfrm>
        </p:spPr>
        <p:txBody>
          <a:bodyPr>
            <a:normAutofit/>
          </a:bodyPr>
          <a:lstStyle/>
          <a:p>
            <a:endParaRPr lang="en-GB" dirty="0"/>
          </a:p>
          <a:p>
            <a:r>
              <a:rPr lang="en-GB" dirty="0"/>
              <a:t>The other thing to learn is that we need to ask God to help us see people as He sees them. </a:t>
            </a:r>
          </a:p>
          <a:p>
            <a:endParaRPr lang="en-GB" dirty="0"/>
          </a:p>
          <a:p>
            <a:r>
              <a:rPr lang="en-GB" dirty="0"/>
              <a:t>We do not look down on anyone but be open to encounter Jesus through them. </a:t>
            </a:r>
          </a:p>
          <a:p>
            <a:endParaRPr lang="en-GB" dirty="0"/>
          </a:p>
          <a:p>
            <a:endParaRPr lang="en-GB" dirty="0"/>
          </a:p>
          <a:p>
            <a:endParaRPr lang="en-GB" dirty="0"/>
          </a:p>
        </p:txBody>
      </p:sp>
    </p:spTree>
    <p:extLst>
      <p:ext uri="{BB962C8B-B14F-4D97-AF65-F5344CB8AC3E}">
        <p14:creationId xmlns:p14="http://schemas.microsoft.com/office/powerpoint/2010/main" val="39453713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B881-B567-9D3A-EF0D-938F9A25F0DD}"/>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DA590A14-C7C0-2491-0560-4BD82F9BF9D5}"/>
              </a:ext>
            </a:extLst>
          </p:cNvPr>
          <p:cNvSpPr>
            <a:spLocks noGrp="1"/>
          </p:cNvSpPr>
          <p:nvPr>
            <p:ph idx="1"/>
          </p:nvPr>
        </p:nvSpPr>
        <p:spPr>
          <a:xfrm>
            <a:off x="329785" y="1422400"/>
            <a:ext cx="8010525" cy="5130800"/>
          </a:xfrm>
        </p:spPr>
        <p:txBody>
          <a:bodyPr lIns="90000">
            <a:normAutofit/>
          </a:bodyPr>
          <a:lstStyle/>
          <a:p>
            <a:r>
              <a:rPr lang="en-GB" dirty="0"/>
              <a:t>When we collaborate with others for ministry, let us look beyond the titles, personalities or even deeds.</a:t>
            </a:r>
          </a:p>
          <a:p>
            <a:endParaRPr lang="en-GB" dirty="0"/>
          </a:p>
          <a:p>
            <a:r>
              <a:rPr lang="en-GB" dirty="0"/>
              <a:t>If God can use Rahab the prostitute and the two unknown spies; He can use many people with similar or even worse backgrounds to do His mighty works. </a:t>
            </a:r>
          </a:p>
          <a:p>
            <a:endParaRPr lang="en-GB" dirty="0"/>
          </a:p>
          <a:p>
            <a:endParaRPr lang="en-GB" dirty="0"/>
          </a:p>
        </p:txBody>
      </p:sp>
    </p:spTree>
    <p:extLst>
      <p:ext uri="{BB962C8B-B14F-4D97-AF65-F5344CB8AC3E}">
        <p14:creationId xmlns:p14="http://schemas.microsoft.com/office/powerpoint/2010/main" val="39582160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1A0EA-23A5-E712-9B5E-607314089283}"/>
              </a:ext>
            </a:extLst>
          </p:cNvPr>
          <p:cNvSpPr>
            <a:spLocks noGrp="1"/>
          </p:cNvSpPr>
          <p:nvPr>
            <p:ph type="title"/>
          </p:nvPr>
        </p:nvSpPr>
        <p:spPr/>
        <p:txBody>
          <a:bodyPr/>
          <a:lstStyle/>
          <a:p>
            <a:r>
              <a:rPr lang="en-GB" dirty="0"/>
              <a:t>The unseen God</a:t>
            </a:r>
          </a:p>
        </p:txBody>
      </p:sp>
      <p:sp>
        <p:nvSpPr>
          <p:cNvPr id="3" name="Content Placeholder 2">
            <a:extLst>
              <a:ext uri="{FF2B5EF4-FFF2-40B4-BE49-F238E27FC236}">
                <a16:creationId xmlns:a16="http://schemas.microsoft.com/office/drawing/2014/main" id="{C7835DB6-7036-F347-77CF-D0CD5A0420C6}"/>
              </a:ext>
            </a:extLst>
          </p:cNvPr>
          <p:cNvSpPr>
            <a:spLocks noGrp="1"/>
          </p:cNvSpPr>
          <p:nvPr>
            <p:ph idx="1"/>
          </p:nvPr>
        </p:nvSpPr>
        <p:spPr>
          <a:xfrm>
            <a:off x="449705" y="1422400"/>
            <a:ext cx="8637145" cy="5130800"/>
          </a:xfrm>
        </p:spPr>
        <p:txBody>
          <a:bodyPr>
            <a:normAutofit/>
          </a:bodyPr>
          <a:lstStyle/>
          <a:p>
            <a:endParaRPr lang="en-GB" dirty="0"/>
          </a:p>
          <a:p>
            <a:r>
              <a:rPr lang="en-GB" dirty="0"/>
              <a:t>While the Rahab narrative is filled with interesting characters and their extraordinary demonstration of faith; we can see the hand of God in every peak moment of the story. </a:t>
            </a:r>
          </a:p>
          <a:p>
            <a:endParaRPr lang="en-GB" dirty="0"/>
          </a:p>
          <a:p>
            <a:r>
              <a:rPr lang="en-GB" dirty="0">
                <a:solidFill>
                  <a:srgbClr val="FFFF00"/>
                </a:solidFill>
              </a:rPr>
              <a:t>Indeed, God’s faithfulness permeates throughout the story.</a:t>
            </a:r>
          </a:p>
          <a:p>
            <a:endParaRPr lang="en-GB" dirty="0"/>
          </a:p>
          <a:p>
            <a:endParaRPr lang="en-GB" dirty="0"/>
          </a:p>
        </p:txBody>
      </p:sp>
    </p:spTree>
    <p:extLst>
      <p:ext uri="{BB962C8B-B14F-4D97-AF65-F5344CB8AC3E}">
        <p14:creationId xmlns:p14="http://schemas.microsoft.com/office/powerpoint/2010/main" val="29330968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6158E-D2A8-E00C-2D2A-305C04060F29}"/>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FB4CB58-5C07-D68A-996B-F7D38445F0F5}"/>
              </a:ext>
            </a:extLst>
          </p:cNvPr>
          <p:cNvSpPr>
            <a:spLocks noGrp="1"/>
          </p:cNvSpPr>
          <p:nvPr>
            <p:ph idx="1"/>
          </p:nvPr>
        </p:nvSpPr>
        <p:spPr>
          <a:xfrm>
            <a:off x="194872" y="1422400"/>
            <a:ext cx="8334531" cy="5130800"/>
          </a:xfrm>
        </p:spPr>
        <p:txBody>
          <a:bodyPr lIns="90000">
            <a:normAutofit/>
          </a:bodyPr>
          <a:lstStyle/>
          <a:p>
            <a:r>
              <a:rPr lang="en-GB" dirty="0"/>
              <a:t>We all know that God is faithful. </a:t>
            </a:r>
          </a:p>
          <a:p>
            <a:endParaRPr lang="en-GB" dirty="0"/>
          </a:p>
          <a:p>
            <a:r>
              <a:rPr lang="en-GB" dirty="0">
                <a:solidFill>
                  <a:srgbClr val="FFFF00"/>
                </a:solidFill>
              </a:rPr>
              <a:t>Yet, how do we usually respond to God’s faithfulness in our lives? The faithfulness of an unseen and invisible God?</a:t>
            </a:r>
          </a:p>
          <a:p>
            <a:endParaRPr lang="en-GB" dirty="0">
              <a:solidFill>
                <a:srgbClr val="FFFF00"/>
              </a:solidFill>
            </a:endParaRPr>
          </a:p>
          <a:p>
            <a:r>
              <a:rPr lang="en-GB" dirty="0">
                <a:solidFill>
                  <a:schemeClr val="tx1"/>
                </a:solidFill>
              </a:rPr>
              <a:t>Do we respond in faith and obedience, or have we taken God for granted and being calculative even with God? </a:t>
            </a:r>
          </a:p>
          <a:p>
            <a:endParaRPr lang="en-GB" dirty="0"/>
          </a:p>
        </p:txBody>
      </p:sp>
    </p:spTree>
    <p:extLst>
      <p:ext uri="{BB962C8B-B14F-4D97-AF65-F5344CB8AC3E}">
        <p14:creationId xmlns:p14="http://schemas.microsoft.com/office/powerpoint/2010/main" val="11452243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0FD6B-2EAF-7312-0C6C-4A200D935C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586364-4AC9-6193-4247-41F7B57F5695}"/>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7E5F311-D2C2-B4FA-2DD9-13A443F47CD0}"/>
              </a:ext>
            </a:extLst>
          </p:cNvPr>
          <p:cNvSpPr>
            <a:spLocks noGrp="1"/>
          </p:cNvSpPr>
          <p:nvPr>
            <p:ph idx="1"/>
          </p:nvPr>
        </p:nvSpPr>
        <p:spPr>
          <a:xfrm>
            <a:off x="284813" y="1422400"/>
            <a:ext cx="8802038" cy="5130800"/>
          </a:xfrm>
        </p:spPr>
        <p:txBody>
          <a:bodyPr lIns="90000">
            <a:normAutofit/>
          </a:bodyPr>
          <a:lstStyle/>
          <a:p>
            <a:endParaRPr lang="en-GB" dirty="0">
              <a:solidFill>
                <a:srgbClr val="FFFF00"/>
              </a:solidFill>
            </a:endParaRPr>
          </a:p>
          <a:p>
            <a:r>
              <a:rPr lang="en-GB" dirty="0">
                <a:solidFill>
                  <a:srgbClr val="FFFF00"/>
                </a:solidFill>
              </a:rPr>
              <a:t>For Joshua, Rahab and the two spies, they responded in “working faith” towards the great faithfulness of God in their lives.</a:t>
            </a:r>
          </a:p>
        </p:txBody>
      </p:sp>
    </p:spTree>
    <p:extLst>
      <p:ext uri="{BB962C8B-B14F-4D97-AF65-F5344CB8AC3E}">
        <p14:creationId xmlns:p14="http://schemas.microsoft.com/office/powerpoint/2010/main" val="5207449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6A15D-F506-CF12-B65B-E469F000A02F}"/>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93A85898-9588-7332-BF6A-3D14E5F6A28A}"/>
              </a:ext>
            </a:extLst>
          </p:cNvPr>
          <p:cNvSpPr>
            <a:spLocks noGrp="1"/>
          </p:cNvSpPr>
          <p:nvPr>
            <p:ph idx="1"/>
          </p:nvPr>
        </p:nvSpPr>
        <p:spPr>
          <a:xfrm>
            <a:off x="329785" y="1422400"/>
            <a:ext cx="8757066" cy="5130800"/>
          </a:xfrm>
        </p:spPr>
        <p:txBody>
          <a:bodyPr/>
          <a:lstStyle/>
          <a:p>
            <a:endParaRPr lang="en-GB" dirty="0"/>
          </a:p>
          <a:p>
            <a:r>
              <a:rPr lang="en-GB" dirty="0"/>
              <a:t>If you believe that God has been faithful to you as a believer or even before you become a believer, </a:t>
            </a:r>
            <a:r>
              <a:rPr lang="en-GB" dirty="0">
                <a:solidFill>
                  <a:srgbClr val="FFFF00"/>
                </a:solidFill>
              </a:rPr>
              <a:t>what would be one of your actionable faith today?</a:t>
            </a:r>
          </a:p>
          <a:p>
            <a:endParaRPr lang="en-GB" dirty="0"/>
          </a:p>
        </p:txBody>
      </p:sp>
    </p:spTree>
    <p:extLst>
      <p:ext uri="{BB962C8B-B14F-4D97-AF65-F5344CB8AC3E}">
        <p14:creationId xmlns:p14="http://schemas.microsoft.com/office/powerpoint/2010/main" val="13820535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EB6CD-E665-F180-1EA3-7C56E9CADDB1}"/>
              </a:ext>
            </a:extLst>
          </p:cNvPr>
          <p:cNvSpPr>
            <a:spLocks noGrp="1"/>
          </p:cNvSpPr>
          <p:nvPr>
            <p:ph type="title"/>
          </p:nvPr>
        </p:nvSpPr>
        <p:spPr/>
        <p:txBody>
          <a:bodyPr/>
          <a:lstStyle/>
          <a:p>
            <a:r>
              <a:rPr lang="en-GB" dirty="0"/>
              <a:t>Conclusion</a:t>
            </a:r>
          </a:p>
        </p:txBody>
      </p:sp>
      <p:sp>
        <p:nvSpPr>
          <p:cNvPr id="3" name="Content Placeholder 2">
            <a:extLst>
              <a:ext uri="{FF2B5EF4-FFF2-40B4-BE49-F238E27FC236}">
                <a16:creationId xmlns:a16="http://schemas.microsoft.com/office/drawing/2014/main" id="{317BECEF-237C-07F7-90E7-ADA0F0A6E763}"/>
              </a:ext>
            </a:extLst>
          </p:cNvPr>
          <p:cNvSpPr>
            <a:spLocks noGrp="1"/>
          </p:cNvSpPr>
          <p:nvPr>
            <p:ph idx="1"/>
          </p:nvPr>
        </p:nvSpPr>
        <p:spPr>
          <a:xfrm>
            <a:off x="299803" y="1422400"/>
            <a:ext cx="8787047" cy="5130800"/>
          </a:xfrm>
        </p:spPr>
        <p:txBody>
          <a:bodyPr lIns="90000">
            <a:normAutofit fontScale="92500" lnSpcReduction="20000"/>
          </a:bodyPr>
          <a:lstStyle/>
          <a:p>
            <a:r>
              <a:rPr lang="en-GB" dirty="0"/>
              <a:t>The road to the Promised Land was indeed a great journey of faith. </a:t>
            </a:r>
          </a:p>
          <a:p>
            <a:endParaRPr lang="en-GB" dirty="0"/>
          </a:p>
          <a:p>
            <a:r>
              <a:rPr lang="en-GB" dirty="0"/>
              <a:t>Yet, the legacy of Joshua and the generation of people who settled in the Promised Land lasted only 300-400 years. </a:t>
            </a:r>
          </a:p>
          <a:p>
            <a:endParaRPr lang="en-GB" dirty="0"/>
          </a:p>
          <a:p>
            <a:r>
              <a:rPr lang="en-GB" dirty="0"/>
              <a:t>After Joshua, the Promised Land plunged into the days of the Judges, Kings, foreign powers and finally the demise of a great empire that allowed herself to sink into a throve of idolatry and sin.</a:t>
            </a:r>
          </a:p>
          <a:p>
            <a:endParaRPr lang="en-GB" dirty="0"/>
          </a:p>
        </p:txBody>
      </p:sp>
    </p:spTree>
    <p:extLst>
      <p:ext uri="{BB962C8B-B14F-4D97-AF65-F5344CB8AC3E}">
        <p14:creationId xmlns:p14="http://schemas.microsoft.com/office/powerpoint/2010/main" val="19486886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77B20-B464-3F46-6769-65B910B01576}"/>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B656C76-C90F-1E61-16CC-848C7146712A}"/>
              </a:ext>
            </a:extLst>
          </p:cNvPr>
          <p:cNvSpPr>
            <a:spLocks noGrp="1"/>
          </p:cNvSpPr>
          <p:nvPr>
            <p:ph idx="1"/>
          </p:nvPr>
        </p:nvSpPr>
        <p:spPr>
          <a:xfrm>
            <a:off x="419725" y="1422400"/>
            <a:ext cx="8667125" cy="5130800"/>
          </a:xfrm>
        </p:spPr>
        <p:txBody>
          <a:bodyPr lIns="90000">
            <a:normAutofit lnSpcReduction="10000"/>
          </a:bodyPr>
          <a:lstStyle/>
          <a:p>
            <a:r>
              <a:rPr lang="en-GB" dirty="0"/>
              <a:t>It took the faithfulness of God again to send forth His Son. </a:t>
            </a:r>
          </a:p>
          <a:p>
            <a:endParaRPr lang="en-GB" dirty="0"/>
          </a:p>
          <a:p>
            <a:r>
              <a:rPr lang="en-GB" dirty="0"/>
              <a:t>This time, the fulfilment of His promise gives rise to the death of Jesus, but permanence of salvation to those who believe.</a:t>
            </a:r>
          </a:p>
          <a:p>
            <a:endParaRPr lang="en-GB" dirty="0"/>
          </a:p>
          <a:p>
            <a:r>
              <a:rPr lang="en-GB" dirty="0"/>
              <a:t>We can never outdo or even seek to repay God’s patience, mercy and faithfulness in our lives. </a:t>
            </a:r>
          </a:p>
          <a:p>
            <a:endParaRPr lang="en-GB" dirty="0"/>
          </a:p>
        </p:txBody>
      </p:sp>
    </p:spTree>
    <p:extLst>
      <p:ext uri="{BB962C8B-B14F-4D97-AF65-F5344CB8AC3E}">
        <p14:creationId xmlns:p14="http://schemas.microsoft.com/office/powerpoint/2010/main" val="7956724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566E3-311D-04F4-29C0-56FCEA2543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09EA33-0D91-6E7A-F682-AF667B01A7AA}"/>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9F0A0B39-66CA-E34E-3F52-C743AA82A05B}"/>
              </a:ext>
            </a:extLst>
          </p:cNvPr>
          <p:cNvSpPr>
            <a:spLocks noGrp="1"/>
          </p:cNvSpPr>
          <p:nvPr>
            <p:ph idx="1"/>
          </p:nvPr>
        </p:nvSpPr>
        <p:spPr>
          <a:xfrm>
            <a:off x="419725" y="1422400"/>
            <a:ext cx="8667125" cy="5130800"/>
          </a:xfrm>
        </p:spPr>
        <p:txBody>
          <a:bodyPr lIns="90000">
            <a:normAutofit/>
          </a:bodyPr>
          <a:lstStyle/>
          <a:p>
            <a:r>
              <a:rPr lang="en-GB" dirty="0"/>
              <a:t>What we can do is that like Joshua, the two spies and Rahab, we want to be faithful to carry out God’s will in our lives.</a:t>
            </a:r>
          </a:p>
          <a:p>
            <a:endParaRPr lang="en-GB" dirty="0"/>
          </a:p>
          <a:p>
            <a:r>
              <a:rPr lang="en-GB" dirty="0"/>
              <a:t>Seek God in ways we can. Follow Him in ways we should and love people in ways He had ordained.   </a:t>
            </a:r>
          </a:p>
          <a:p>
            <a:endParaRPr lang="en-GB" dirty="0"/>
          </a:p>
        </p:txBody>
      </p:sp>
    </p:spTree>
    <p:extLst>
      <p:ext uri="{BB962C8B-B14F-4D97-AF65-F5344CB8AC3E}">
        <p14:creationId xmlns:p14="http://schemas.microsoft.com/office/powerpoint/2010/main" val="21145750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122E3-09A2-D2E1-CD7B-5570C7AD2775}"/>
              </a:ext>
            </a:extLst>
          </p:cNvPr>
          <p:cNvSpPr>
            <a:spLocks noGrp="1"/>
          </p:cNvSpPr>
          <p:nvPr>
            <p:ph type="title"/>
          </p:nvPr>
        </p:nvSpPr>
        <p:spPr/>
        <p:txBody>
          <a:bodyPr/>
          <a:lstStyle/>
          <a:p>
            <a:r>
              <a:rPr lang="en-GB" dirty="0"/>
              <a:t>Discussion questions</a:t>
            </a:r>
          </a:p>
        </p:txBody>
      </p:sp>
      <p:sp>
        <p:nvSpPr>
          <p:cNvPr id="3" name="Content Placeholder 2">
            <a:extLst>
              <a:ext uri="{FF2B5EF4-FFF2-40B4-BE49-F238E27FC236}">
                <a16:creationId xmlns:a16="http://schemas.microsoft.com/office/drawing/2014/main" id="{449D2484-31CB-3635-3E48-3EAED4504094}"/>
              </a:ext>
            </a:extLst>
          </p:cNvPr>
          <p:cNvSpPr>
            <a:spLocks noGrp="1"/>
          </p:cNvSpPr>
          <p:nvPr>
            <p:ph idx="1"/>
          </p:nvPr>
        </p:nvSpPr>
        <p:spPr>
          <a:xfrm>
            <a:off x="513567" y="1422400"/>
            <a:ext cx="8573283" cy="5130800"/>
          </a:xfrm>
        </p:spPr>
        <p:txBody>
          <a:bodyPr lIns="90000">
            <a:normAutofit fontScale="55000" lnSpcReduction="20000"/>
          </a:bodyPr>
          <a:lstStyle/>
          <a:p>
            <a:pPr marL="0" indent="0">
              <a:buNone/>
            </a:pPr>
            <a:r>
              <a:rPr lang="en-GB" dirty="0"/>
              <a:t>Joshua 2:1-24</a:t>
            </a:r>
          </a:p>
          <a:p>
            <a:r>
              <a:rPr lang="en-GB" dirty="0"/>
              <a:t>Why was Joshua so full of faith that God was going to give Israel the Promised Land?</a:t>
            </a:r>
          </a:p>
          <a:p>
            <a:endParaRPr lang="en-GB" dirty="0"/>
          </a:p>
          <a:p>
            <a:r>
              <a:rPr lang="en-GB" dirty="0"/>
              <a:t>Why did Joshua send out only two unknown spies (in the 2</a:t>
            </a:r>
            <a:r>
              <a:rPr lang="en-GB" baseline="30000" dirty="0"/>
              <a:t>nd</a:t>
            </a:r>
            <a:r>
              <a:rPr lang="en-GB" dirty="0"/>
              <a:t> expedition) while Moses was told to send out 12 tribal chiefs in the first expedition?</a:t>
            </a:r>
          </a:p>
          <a:p>
            <a:endParaRPr lang="en-GB" dirty="0"/>
          </a:p>
          <a:p>
            <a:r>
              <a:rPr lang="en-GB" dirty="0"/>
              <a:t>Was there a time when you exhibited faith like Joshua or perhaps failed to do so? Tell the story to one another. How did God respond to what you have done or failed to do?</a:t>
            </a:r>
          </a:p>
          <a:p>
            <a:endParaRPr lang="en-GB" dirty="0"/>
          </a:p>
          <a:p>
            <a:r>
              <a:rPr lang="en-GB" dirty="0"/>
              <a:t>Do you recall people you have met or in your own community that are largely “unknown” but faithful? How have their faithfulness impact the people / you?</a:t>
            </a:r>
          </a:p>
          <a:p>
            <a:endParaRPr lang="en-GB" dirty="0"/>
          </a:p>
          <a:p>
            <a:r>
              <a:rPr lang="en-GB" dirty="0"/>
              <a:t>Before hearing the sermon, would you expect to find faith and the glory of God in the red-light districts of Singapore? Why or why not?</a:t>
            </a:r>
          </a:p>
          <a:p>
            <a:endParaRPr lang="en-GB" dirty="0"/>
          </a:p>
          <a:p>
            <a:r>
              <a:rPr lang="en-GB" dirty="0"/>
              <a:t>What do you think is God’s promise / will for your life? How has that been going?</a:t>
            </a:r>
          </a:p>
        </p:txBody>
      </p:sp>
    </p:spTree>
    <p:extLst>
      <p:ext uri="{BB962C8B-B14F-4D97-AF65-F5344CB8AC3E}">
        <p14:creationId xmlns:p14="http://schemas.microsoft.com/office/powerpoint/2010/main" val="2508520781"/>
      </p:ext>
    </p:extLst>
  </p:cSld>
  <p:clrMapOvr>
    <a:masterClrMapping/>
  </p:clrMapOvr>
</p:sld>
</file>

<file path=ppt/theme/theme1.xml><?xml version="1.0" encoding="utf-8"?>
<a:theme xmlns:a="http://schemas.openxmlformats.org/drawingml/2006/main" name="bus184">
  <a:themeElements>
    <a:clrScheme name="bus184 1">
      <a:dk1>
        <a:srgbClr val="000000"/>
      </a:dk1>
      <a:lt1>
        <a:srgbClr val="FFFFFF"/>
      </a:lt1>
      <a:dk2>
        <a:srgbClr val="333333"/>
      </a:dk2>
      <a:lt2>
        <a:srgbClr val="FFFFFF"/>
      </a:lt2>
      <a:accent1>
        <a:srgbClr val="DDDDDD"/>
      </a:accent1>
      <a:accent2>
        <a:srgbClr val="FFCC00"/>
      </a:accent2>
      <a:accent3>
        <a:srgbClr val="ADADAD"/>
      </a:accent3>
      <a:accent4>
        <a:srgbClr val="DADADA"/>
      </a:accent4>
      <a:accent5>
        <a:srgbClr val="EBEBEB"/>
      </a:accent5>
      <a:accent6>
        <a:srgbClr val="E7B900"/>
      </a:accent6>
      <a:hlink>
        <a:srgbClr val="FF9933"/>
      </a:hlink>
      <a:folHlink>
        <a:srgbClr val="DAA100"/>
      </a:folHlink>
    </a:clrScheme>
    <a:fontScheme name="bus18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a:ln>
              <a:noFill/>
            </a:ln>
            <a:solidFill>
              <a:schemeClr val="tx1"/>
            </a:solidFill>
            <a:effectLst/>
            <a:latin typeface="Verdana" charset="0"/>
          </a:defRPr>
        </a:defPPr>
      </a:lstStyle>
    </a:lnDef>
  </a:objectDefaults>
  <a:extraClrSchemeLst>
    <a:extraClrScheme>
      <a:clrScheme name="bus184 1">
        <a:dk1>
          <a:srgbClr val="000000"/>
        </a:dk1>
        <a:lt1>
          <a:srgbClr val="FFFFFF"/>
        </a:lt1>
        <a:dk2>
          <a:srgbClr val="333333"/>
        </a:dk2>
        <a:lt2>
          <a:srgbClr val="FFFFFF"/>
        </a:lt2>
        <a:accent1>
          <a:srgbClr val="DDDDDD"/>
        </a:accent1>
        <a:accent2>
          <a:srgbClr val="FFCC00"/>
        </a:accent2>
        <a:accent3>
          <a:srgbClr val="ADADAD"/>
        </a:accent3>
        <a:accent4>
          <a:srgbClr val="DADADA"/>
        </a:accent4>
        <a:accent5>
          <a:srgbClr val="EBEBEB"/>
        </a:accent5>
        <a:accent6>
          <a:srgbClr val="E7B900"/>
        </a:accent6>
        <a:hlink>
          <a:srgbClr val="FF9933"/>
        </a:hlink>
        <a:folHlink>
          <a:srgbClr val="DAA1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bus840</Template>
  <TotalTime>61922</TotalTime>
  <Words>2634</Words>
  <Application>Microsoft Macintosh PowerPoint</Application>
  <PresentationFormat>On-screen Show (4:3)</PresentationFormat>
  <Paragraphs>175</Paragraphs>
  <Slides>48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system-ui</vt:lpstr>
      <vt:lpstr>Arial</vt:lpstr>
      <vt:lpstr>Calibri</vt:lpstr>
      <vt:lpstr>Times New Roman</vt:lpstr>
      <vt:lpstr>Verdana</vt:lpstr>
      <vt:lpstr>Wingdings</vt:lpstr>
      <vt:lpstr>bus184</vt:lpstr>
      <vt:lpstr>Faith from unexpected places Joshua 2:1-24</vt:lpstr>
      <vt:lpstr>PowerPoint Presentation</vt:lpstr>
      <vt:lpstr>Context</vt:lpstr>
      <vt:lpstr>Context</vt:lpstr>
      <vt:lpstr>PowerPoint Presentation</vt:lpstr>
      <vt:lpstr>PowerPoint Presentation</vt:lpstr>
      <vt:lpstr>PowerPoint Presentation</vt:lpstr>
      <vt:lpstr>Joshua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Joshua the isolated leader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two unknown spies</vt:lpstr>
      <vt:lpstr>PowerPoint Presentation</vt:lpstr>
      <vt:lpstr>PowerPoint Presentation</vt:lpstr>
      <vt:lpstr>PowerPoint Presentation</vt:lpstr>
      <vt:lpstr>PowerPoint Presentation</vt:lpstr>
      <vt:lpstr>PowerPoint Presentation</vt:lpstr>
      <vt:lpstr>Rahab the outcast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unseen God</vt:lpstr>
      <vt:lpstr>PowerPoint Presentation</vt:lpstr>
      <vt:lpstr>PowerPoint Presentation</vt:lpstr>
      <vt:lpstr>PowerPoint Presentation</vt:lpstr>
      <vt:lpstr>Conclusion</vt:lpstr>
      <vt:lpstr>PowerPoint Presentation</vt:lpstr>
      <vt:lpstr>PowerPoint Presentation</vt:lpstr>
      <vt:lpstr>Discussion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Ephesians 6:10-24</dc:title>
  <dc:creator>Microsoft Office User</dc:creator>
  <cp:lastModifiedBy>Jason Phua</cp:lastModifiedBy>
  <cp:revision>871</cp:revision>
  <cp:lastPrinted>2026-01-24T05:23:25Z</cp:lastPrinted>
  <dcterms:created xsi:type="dcterms:W3CDTF">2019-04-18T03:39:30Z</dcterms:created>
  <dcterms:modified xsi:type="dcterms:W3CDTF">2026-01-24T06:48:51Z</dcterms:modified>
</cp:coreProperties>
</file>