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3" r:id="rId14"/>
    <p:sldId id="271" r:id="rId15"/>
    <p:sldId id="274" r:id="rId16"/>
    <p:sldId id="276" r:id="rId17"/>
    <p:sldId id="277" r:id="rId18"/>
    <p:sldId id="279" r:id="rId19"/>
    <p:sldId id="287" r:id="rId20"/>
    <p:sldId id="280" r:id="rId21"/>
    <p:sldId id="281" r:id="rId22"/>
    <p:sldId id="282" r:id="rId23"/>
    <p:sldId id="284" r:id="rId24"/>
    <p:sldId id="290" r:id="rId25"/>
    <p:sldId id="285" r:id="rId26"/>
    <p:sldId id="286" r:id="rId27"/>
    <p:sldId id="288" r:id="rId28"/>
    <p:sldId id="289" r:id="rId29"/>
    <p:sldId id="291" r:id="rId30"/>
    <p:sldId id="292" r:id="rId31"/>
    <p:sldId id="293" r:id="rId32"/>
    <p:sldId id="316" r:id="rId33"/>
    <p:sldId id="298" r:id="rId34"/>
    <p:sldId id="294" r:id="rId35"/>
    <p:sldId id="295" r:id="rId36"/>
    <p:sldId id="296" r:id="rId37"/>
    <p:sldId id="297" r:id="rId38"/>
    <p:sldId id="317" r:id="rId39"/>
    <p:sldId id="323" r:id="rId40"/>
    <p:sldId id="324" r:id="rId41"/>
    <p:sldId id="302" r:id="rId42"/>
    <p:sldId id="319" r:id="rId43"/>
    <p:sldId id="303" r:id="rId44"/>
    <p:sldId id="305" r:id="rId45"/>
    <p:sldId id="306" r:id="rId46"/>
    <p:sldId id="325" r:id="rId47"/>
    <p:sldId id="307" r:id="rId48"/>
    <p:sldId id="309" r:id="rId49"/>
    <p:sldId id="311" r:id="rId50"/>
    <p:sldId id="313" r:id="rId51"/>
    <p:sldId id="312" r:id="rId52"/>
    <p:sldId id="314" r:id="rId53"/>
    <p:sldId id="315" r:id="rId54"/>
    <p:sldId id="320" r:id="rId55"/>
    <p:sldId id="32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66DAF1-84A6-D842-98B7-C144CE501216}">
          <p14:sldIdLst>
            <p14:sldId id="256"/>
            <p14:sldId id="259"/>
            <p14:sldId id="260"/>
            <p14:sldId id="261"/>
            <p14:sldId id="262"/>
            <p14:sldId id="263"/>
            <p14:sldId id="264"/>
            <p14:sldId id="265"/>
            <p14:sldId id="266"/>
            <p14:sldId id="267"/>
            <p14:sldId id="268"/>
            <p14:sldId id="269"/>
            <p14:sldId id="273"/>
            <p14:sldId id="271"/>
            <p14:sldId id="274"/>
            <p14:sldId id="276"/>
            <p14:sldId id="277"/>
            <p14:sldId id="279"/>
            <p14:sldId id="287"/>
            <p14:sldId id="280"/>
            <p14:sldId id="281"/>
            <p14:sldId id="282"/>
            <p14:sldId id="284"/>
            <p14:sldId id="290"/>
            <p14:sldId id="285"/>
            <p14:sldId id="286"/>
            <p14:sldId id="288"/>
            <p14:sldId id="289"/>
            <p14:sldId id="291"/>
            <p14:sldId id="292"/>
            <p14:sldId id="293"/>
            <p14:sldId id="316"/>
            <p14:sldId id="298"/>
            <p14:sldId id="294"/>
            <p14:sldId id="295"/>
            <p14:sldId id="296"/>
            <p14:sldId id="297"/>
            <p14:sldId id="317"/>
            <p14:sldId id="323"/>
            <p14:sldId id="324"/>
            <p14:sldId id="302"/>
            <p14:sldId id="319"/>
            <p14:sldId id="303"/>
            <p14:sldId id="305"/>
            <p14:sldId id="306"/>
            <p14:sldId id="325"/>
            <p14:sldId id="307"/>
            <p14:sldId id="309"/>
            <p14:sldId id="311"/>
            <p14:sldId id="313"/>
            <p14:sldId id="312"/>
            <p14:sldId id="314"/>
            <p14:sldId id="315"/>
            <p14:sldId id="320"/>
            <p14:sldId id="32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83"/>
  </p:normalViewPr>
  <p:slideViewPr>
    <p:cSldViewPr>
      <p:cViewPr varScale="1">
        <p:scale>
          <a:sx n="75" d="100"/>
          <a:sy n="75" d="100"/>
        </p:scale>
        <p:origin x="1594"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9C0C7-16A6-6546-9A52-B628063B6C07}" type="datetimeFigureOut">
              <a:rPr lang="en-US" smtClean="0"/>
              <a:t>11/3/2025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2734F-1448-D442-87F7-04C148682910}" type="slidenum">
              <a:rPr lang="en-US" smtClean="0"/>
              <a:t>‹#›</a:t>
            </a:fld>
            <a:endParaRPr lang="en-US" dirty="0"/>
          </a:p>
        </p:txBody>
      </p:sp>
    </p:spTree>
    <p:extLst>
      <p:ext uri="{BB962C8B-B14F-4D97-AF65-F5344CB8AC3E}">
        <p14:creationId xmlns:p14="http://schemas.microsoft.com/office/powerpoint/2010/main" val="399676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784350" y="2363788"/>
            <a:ext cx="7378700" cy="1143000"/>
          </a:xfrm>
        </p:spPr>
        <p:txBody>
          <a:bodyPr anchor="b"/>
          <a:lstStyle>
            <a:lvl1pPr>
              <a:defRPr sz="4200"/>
            </a:lvl1pPr>
          </a:lstStyle>
          <a:p>
            <a:pPr lvl="0"/>
            <a:r>
              <a:rPr lang="en-US" altLang="en-US" noProof="0"/>
              <a:t>Click to edit Master title style</a:t>
            </a:r>
          </a:p>
        </p:txBody>
      </p:sp>
      <p:sp>
        <p:nvSpPr>
          <p:cNvPr id="289834" name="Rectangle 42"/>
          <p:cNvSpPr>
            <a:spLocks noGrp="1" noChangeArrowheads="1"/>
          </p:cNvSpPr>
          <p:nvPr>
            <p:ph type="subTitle" idx="1"/>
          </p:nvPr>
        </p:nvSpPr>
        <p:spPr>
          <a:xfrm>
            <a:off x="1782763" y="3363913"/>
            <a:ext cx="7361237" cy="817562"/>
          </a:xfrm>
          <a:effectLst>
            <a:outerShdw dist="35921" dir="2700000" algn="ctr" rotWithShape="0">
              <a:schemeClr val="bg2">
                <a:alpha val="50000"/>
              </a:schemeClr>
            </a:outerShdw>
          </a:effectLst>
        </p:spPr>
        <p:txBody>
          <a:bodyPr/>
          <a:lstStyle>
            <a:lvl1pPr marL="0" indent="0">
              <a:buFont typeface="Wingdings" pitchFamily="2" charset="2"/>
              <a:buNone/>
              <a:defRPr sz="3600"/>
            </a:lvl1pPr>
          </a:lstStyle>
          <a:p>
            <a:pPr lvl="0"/>
            <a:r>
              <a:rPr lang="en-US" altLang="en-US" noProof="0"/>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4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4062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6325" y="1422400"/>
            <a:ext cx="39290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7788" y="1422400"/>
            <a:ext cx="3929062"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435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2816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4613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45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8085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5859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804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5013" y="152400"/>
            <a:ext cx="2001837"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6325" y="152400"/>
            <a:ext cx="5856288"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352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8809" name="Rectangle 41"/>
          <p:cNvSpPr>
            <a:spLocks noGrp="1" noChangeArrowheads="1"/>
          </p:cNvSpPr>
          <p:nvPr>
            <p:ph type="title"/>
          </p:nvPr>
        </p:nvSpPr>
        <p:spPr bwMode="auto">
          <a:xfrm>
            <a:off x="1076325" y="152400"/>
            <a:ext cx="8010525" cy="12573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8810" name="Rectangle 42"/>
          <p:cNvSpPr>
            <a:spLocks noGrp="1" noChangeArrowheads="1"/>
          </p:cNvSpPr>
          <p:nvPr>
            <p:ph type="body" idx="1"/>
          </p:nvPr>
        </p:nvSpPr>
        <p:spPr bwMode="auto">
          <a:xfrm>
            <a:off x="1076325" y="1422400"/>
            <a:ext cx="8010525" cy="5130800"/>
          </a:xfrm>
          <a:prstGeom prst="rect">
            <a:avLst/>
          </a:prstGeom>
          <a:noFill/>
          <a:ln>
            <a:noFill/>
          </a:ln>
          <a:effectLst>
            <a:outerShdw dist="28398" dir="3806097"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pitchFamily="2" charset="2"/>
        <a:buChar char="l"/>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chemeClr val="accent2"/>
        </a:buClr>
        <a:buSzPct val="75000"/>
        <a:buFont typeface="Wingdings" pitchFamily="2" charset="2"/>
        <a:buChar char="l"/>
        <a:defRPr sz="2400">
          <a:solidFill>
            <a:schemeClr val="tx2"/>
          </a:solidFill>
          <a:latin typeface="+mn-lt"/>
        </a:defRPr>
      </a:lvl3pPr>
      <a:lvl4pPr marL="1600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4pPr>
      <a:lvl5pPr marL="20574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5pPr>
      <a:lvl6pPr marL="25146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6pPr>
      <a:lvl7pPr marL="29718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7pPr>
      <a:lvl8pPr marL="34290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8pPr>
      <a:lvl9pPr marL="3886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tah Valley Church - Hearing God's Word">
            <a:extLst>
              <a:ext uri="{FF2B5EF4-FFF2-40B4-BE49-F238E27FC236}">
                <a16:creationId xmlns:a16="http://schemas.microsoft.com/office/drawing/2014/main" id="{4EAE9B2E-10E6-AE62-67A3-FBA6609ED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5791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3276600" y="3429000"/>
            <a:ext cx="5549900" cy="1143000"/>
          </a:xfrm>
        </p:spPr>
        <p:txBody>
          <a:bodyPr/>
          <a:lstStyle/>
          <a:p>
            <a:pPr algn="ctr"/>
            <a:br>
              <a:rPr lang="en-US" dirty="0">
                <a:solidFill>
                  <a:schemeClr val="bg2"/>
                </a:solidFill>
              </a:rPr>
            </a:br>
            <a:br>
              <a:rPr lang="en-US" dirty="0">
                <a:solidFill>
                  <a:schemeClr val="bg2"/>
                </a:solidFill>
              </a:rPr>
            </a:br>
            <a:br>
              <a:rPr lang="en-US" dirty="0">
                <a:solidFill>
                  <a:schemeClr val="bg2"/>
                </a:solidFill>
              </a:rPr>
            </a:br>
            <a:r>
              <a:rPr lang="en-US" dirty="0">
                <a:solidFill>
                  <a:schemeClr val="bg2"/>
                </a:solidFill>
              </a:rPr>
              <a:t>How do you hear? </a:t>
            </a:r>
          </a:p>
        </p:txBody>
      </p:sp>
      <p:sp>
        <p:nvSpPr>
          <p:cNvPr id="6" name="TextBox 5">
            <a:extLst>
              <a:ext uri="{FF2B5EF4-FFF2-40B4-BE49-F238E27FC236}">
                <a16:creationId xmlns:a16="http://schemas.microsoft.com/office/drawing/2014/main" id="{65858F0F-A59D-4B5C-0114-183630C52B4C}"/>
              </a:ext>
            </a:extLst>
          </p:cNvPr>
          <p:cNvSpPr txBox="1"/>
          <p:nvPr/>
        </p:nvSpPr>
        <p:spPr>
          <a:xfrm>
            <a:off x="2037318" y="4684814"/>
            <a:ext cx="2478564" cy="461665"/>
          </a:xfrm>
          <a:prstGeom prst="rect">
            <a:avLst/>
          </a:prstGeom>
          <a:noFill/>
        </p:spPr>
        <p:txBody>
          <a:bodyPr wrap="none" rtlCol="0">
            <a:spAutoFit/>
          </a:bodyPr>
          <a:lstStyle/>
          <a:p>
            <a:r>
              <a:rPr lang="en-GB" sz="2400" dirty="0">
                <a:solidFill>
                  <a:schemeClr val="bg2"/>
                </a:solidFill>
              </a:rPr>
              <a:t>Matthew 13:1-23</a:t>
            </a:r>
          </a:p>
        </p:txBody>
      </p:sp>
      <p:pic>
        <p:nvPicPr>
          <p:cNvPr id="8" name="Picture 7" descr="A logo for a church&#10;&#10;AI-generated content may be incorrect.">
            <a:extLst>
              <a:ext uri="{FF2B5EF4-FFF2-40B4-BE49-F238E27FC236}">
                <a16:creationId xmlns:a16="http://schemas.microsoft.com/office/drawing/2014/main" id="{3EF4F89D-D7DF-5A64-8EC8-258C1AEDE0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9140" y="4684814"/>
            <a:ext cx="1563586" cy="1563586"/>
          </a:xfrm>
          <a:prstGeom prst="rect">
            <a:avLst/>
          </a:prstGeom>
        </p:spPr>
      </p:pic>
    </p:spTree>
    <p:extLst>
      <p:ext uri="{BB962C8B-B14F-4D97-AF65-F5344CB8AC3E}">
        <p14:creationId xmlns:p14="http://schemas.microsoft.com/office/powerpoint/2010/main" val="212527806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irl praying with her eyes closed | Free Photo">
            <a:extLst>
              <a:ext uri="{FF2B5EF4-FFF2-40B4-BE49-F238E27FC236}">
                <a16:creationId xmlns:a16="http://schemas.microsoft.com/office/drawing/2014/main" id="{2D437345-EEA2-15AF-CBB7-FF580C7D4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444362"/>
            <a:ext cx="9029700" cy="563258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A75F234-CE48-F202-5BC7-53788B1C13E9}"/>
              </a:ext>
            </a:extLst>
          </p:cNvPr>
          <p:cNvSpPr>
            <a:spLocks noGrp="1"/>
          </p:cNvSpPr>
          <p:nvPr>
            <p:ph idx="1"/>
          </p:nvPr>
        </p:nvSpPr>
        <p:spPr>
          <a:xfrm>
            <a:off x="533401" y="1422400"/>
            <a:ext cx="3276599" cy="4654550"/>
          </a:xfrm>
        </p:spPr>
        <p:txBody>
          <a:bodyPr lIns="90000">
            <a:normAutofit/>
          </a:bodyPr>
          <a:lstStyle/>
          <a:p>
            <a:pPr marL="0" indent="0">
              <a:buNone/>
            </a:pPr>
            <a:r>
              <a:rPr lang="en-GB" dirty="0"/>
              <a:t>“Let us close our eyes and come to the Lord in prayer”.</a:t>
            </a:r>
          </a:p>
          <a:p>
            <a:endParaRPr lang="en-GB" dirty="0"/>
          </a:p>
        </p:txBody>
      </p:sp>
    </p:spTree>
    <p:extLst>
      <p:ext uri="{BB962C8B-B14F-4D97-AF65-F5344CB8AC3E}">
        <p14:creationId xmlns:p14="http://schemas.microsoft.com/office/powerpoint/2010/main" val="4186350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35FC-BC77-2EC2-8271-6C3EBDF27DC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C22DD369-830B-78C1-3F60-B24003BAEFE2}"/>
              </a:ext>
            </a:extLst>
          </p:cNvPr>
          <p:cNvSpPr>
            <a:spLocks noGrp="1"/>
          </p:cNvSpPr>
          <p:nvPr>
            <p:ph idx="1"/>
          </p:nvPr>
        </p:nvSpPr>
        <p:spPr>
          <a:xfrm>
            <a:off x="304800" y="1422400"/>
            <a:ext cx="8610599" cy="5130800"/>
          </a:xfrm>
        </p:spPr>
        <p:txBody>
          <a:bodyPr lIns="90000">
            <a:normAutofit lnSpcReduction="10000"/>
          </a:bodyPr>
          <a:lstStyle/>
          <a:p>
            <a:r>
              <a:rPr lang="en-GB" dirty="0"/>
              <a:t>Three big lessons:</a:t>
            </a:r>
          </a:p>
          <a:p>
            <a:endParaRPr lang="en-GB" dirty="0"/>
          </a:p>
          <a:p>
            <a:pPr lvl="1"/>
            <a:r>
              <a:rPr lang="en-GB" dirty="0"/>
              <a:t>When we teach, know our audience and be sensitive to their needs. </a:t>
            </a:r>
          </a:p>
          <a:p>
            <a:pPr lvl="1"/>
            <a:endParaRPr lang="en-GB" dirty="0"/>
          </a:p>
          <a:p>
            <a:pPr lvl="1"/>
            <a:r>
              <a:rPr lang="en-GB" dirty="0"/>
              <a:t>Some of God’s children do not hear the word as we do. They “hear” with their eyes and for some, even with touches.  </a:t>
            </a:r>
          </a:p>
          <a:p>
            <a:pPr lvl="1"/>
            <a:endParaRPr lang="en-GB" dirty="0"/>
          </a:p>
          <a:p>
            <a:pPr lvl="1"/>
            <a:r>
              <a:rPr lang="en-GB" dirty="0">
                <a:solidFill>
                  <a:srgbClr val="FFFF00"/>
                </a:solidFill>
              </a:rPr>
              <a:t>If I have healthy ears, what do I use them for? How do I hear the word?</a:t>
            </a:r>
          </a:p>
        </p:txBody>
      </p:sp>
    </p:spTree>
    <p:extLst>
      <p:ext uri="{BB962C8B-B14F-4D97-AF65-F5344CB8AC3E}">
        <p14:creationId xmlns:p14="http://schemas.microsoft.com/office/powerpoint/2010/main" val="549408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884E-4145-60E7-112D-3D6BEC9B8BA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FD7B7A72-27F4-FDB7-8161-62E5D3F30C5E}"/>
              </a:ext>
            </a:extLst>
          </p:cNvPr>
          <p:cNvSpPr>
            <a:spLocks noGrp="1"/>
          </p:cNvSpPr>
          <p:nvPr>
            <p:ph idx="1"/>
          </p:nvPr>
        </p:nvSpPr>
        <p:spPr>
          <a:xfrm>
            <a:off x="457201" y="1422400"/>
            <a:ext cx="8629650" cy="5130800"/>
          </a:xfrm>
        </p:spPr>
        <p:txBody>
          <a:bodyPr/>
          <a:lstStyle/>
          <a:p>
            <a:endParaRPr lang="en-GB" dirty="0"/>
          </a:p>
          <a:p>
            <a:r>
              <a:rPr lang="en-GB" dirty="0"/>
              <a:t>Apparently, Jesus found it extremely important that </a:t>
            </a:r>
            <a:r>
              <a:rPr lang="en-GB" dirty="0">
                <a:solidFill>
                  <a:srgbClr val="FFFF00"/>
                </a:solidFill>
              </a:rPr>
              <a:t>we hear the word in a way that is pleasing to God.</a:t>
            </a:r>
            <a:r>
              <a:rPr lang="en-GB" dirty="0"/>
              <a:t> </a:t>
            </a:r>
          </a:p>
          <a:p>
            <a:endParaRPr lang="en-GB" dirty="0"/>
          </a:p>
          <a:p>
            <a:r>
              <a:rPr lang="en-GB" dirty="0"/>
              <a:t>So much so that God anointed three out of four Gospel writers to record a parable that </a:t>
            </a:r>
            <a:r>
              <a:rPr lang="en-GB" dirty="0">
                <a:solidFill>
                  <a:srgbClr val="FFFF00"/>
                </a:solidFill>
              </a:rPr>
              <a:t>teach us the importance of “hearing”:</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726548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019 Agricultural Field Preparation Ahead Of Seed Sowing Stock Videos,  Footage, &amp; 4K Video Clips - Getty Images">
            <a:extLst>
              <a:ext uri="{FF2B5EF4-FFF2-40B4-BE49-F238E27FC236}">
                <a16:creationId xmlns:a16="http://schemas.microsoft.com/office/drawing/2014/main" id="{CCDA8BAF-FEFB-3667-289C-AA6AF984E98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val="0"/>
              </a:ext>
            </a:extLst>
          </a:blip>
          <a:srcRect/>
          <a:stretch>
            <a:fillRect/>
          </a:stretch>
        </p:blipFill>
        <p:spPr bwMode="auto">
          <a:xfrm>
            <a:off x="7374" y="0"/>
            <a:ext cx="9144000" cy="6324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E334A9-342D-07A8-748E-3E4A034A6E59}"/>
              </a:ext>
            </a:extLst>
          </p:cNvPr>
          <p:cNvSpPr>
            <a:spLocks noGrp="1"/>
          </p:cNvSpPr>
          <p:nvPr>
            <p:ph type="title"/>
          </p:nvPr>
        </p:nvSpPr>
        <p:spPr>
          <a:xfrm>
            <a:off x="14749" y="3467100"/>
            <a:ext cx="9121877" cy="1257300"/>
          </a:xfrm>
        </p:spPr>
        <p:txBody>
          <a:bodyPr/>
          <a:lstStyle/>
          <a:p>
            <a:pPr algn="ctr"/>
            <a:r>
              <a:rPr lang="en-GB" dirty="0"/>
              <a:t>Parable of the Sower</a:t>
            </a:r>
          </a:p>
        </p:txBody>
      </p:sp>
      <p:sp>
        <p:nvSpPr>
          <p:cNvPr id="3" name="Content Placeholder 2">
            <a:extLst>
              <a:ext uri="{FF2B5EF4-FFF2-40B4-BE49-F238E27FC236}">
                <a16:creationId xmlns:a16="http://schemas.microsoft.com/office/drawing/2014/main" id="{5743C5AE-4B9A-5C19-7AD6-FA7353B765D0}"/>
              </a:ext>
            </a:extLst>
          </p:cNvPr>
          <p:cNvSpPr>
            <a:spLocks noGrp="1"/>
          </p:cNvSpPr>
          <p:nvPr>
            <p:ph idx="1"/>
          </p:nvPr>
        </p:nvSpPr>
        <p:spPr>
          <a:xfrm>
            <a:off x="7375" y="4581013"/>
            <a:ext cx="8569888" cy="2311400"/>
          </a:xfrm>
        </p:spPr>
        <p:txBody>
          <a:bodyPr/>
          <a:lstStyle/>
          <a:p>
            <a:pPr algn="ctr"/>
            <a:r>
              <a:rPr lang="en-GB" sz="3200" dirty="0"/>
              <a:t>Matthew 13:1-23</a:t>
            </a:r>
          </a:p>
          <a:p>
            <a:pPr algn="ctr"/>
            <a:r>
              <a:rPr lang="en-GB" sz="3200" dirty="0"/>
              <a:t>Mark 4:1-20</a:t>
            </a:r>
          </a:p>
          <a:p>
            <a:pPr algn="ctr"/>
            <a:r>
              <a:rPr lang="en-GB" sz="3200" dirty="0"/>
              <a:t>Luke 8:4-15</a:t>
            </a:r>
          </a:p>
          <a:p>
            <a:pPr algn="ctr"/>
            <a:endParaRPr lang="en-GB" dirty="0"/>
          </a:p>
        </p:txBody>
      </p:sp>
    </p:spTree>
    <p:extLst>
      <p:ext uri="{BB962C8B-B14F-4D97-AF65-F5344CB8AC3E}">
        <p14:creationId xmlns:p14="http://schemas.microsoft.com/office/powerpoint/2010/main" val="51114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BB70-6971-1CE9-5899-A9E83CC386B0}"/>
              </a:ext>
            </a:extLst>
          </p:cNvPr>
          <p:cNvSpPr>
            <a:spLocks noGrp="1"/>
          </p:cNvSpPr>
          <p:nvPr>
            <p:ph type="title"/>
          </p:nvPr>
        </p:nvSpPr>
        <p:spPr/>
        <p:txBody>
          <a:bodyPr/>
          <a:lstStyle/>
          <a:p>
            <a:r>
              <a:rPr lang="en-GB" dirty="0"/>
              <a:t>Matthew 13:1-23</a:t>
            </a:r>
          </a:p>
        </p:txBody>
      </p:sp>
      <p:sp>
        <p:nvSpPr>
          <p:cNvPr id="3" name="Content Placeholder 2">
            <a:extLst>
              <a:ext uri="{FF2B5EF4-FFF2-40B4-BE49-F238E27FC236}">
                <a16:creationId xmlns:a16="http://schemas.microsoft.com/office/drawing/2014/main" id="{A0C09F32-E75F-1E4A-F0EB-384BE78E154A}"/>
              </a:ext>
            </a:extLst>
          </p:cNvPr>
          <p:cNvSpPr>
            <a:spLocks noGrp="1"/>
          </p:cNvSpPr>
          <p:nvPr>
            <p:ph idx="1"/>
          </p:nvPr>
        </p:nvSpPr>
        <p:spPr>
          <a:xfrm>
            <a:off x="457201" y="1422400"/>
            <a:ext cx="8629650" cy="5130800"/>
          </a:xfrm>
        </p:spPr>
        <p:txBody>
          <a:bodyPr/>
          <a:lstStyle/>
          <a:p>
            <a:r>
              <a:rPr lang="en-SG" b="1" i="0" dirty="0">
                <a:effectLst/>
                <a:latin typeface="system-ui"/>
              </a:rPr>
              <a:t>13 </a:t>
            </a:r>
            <a:r>
              <a:rPr lang="en-SG" b="0" i="0" dirty="0">
                <a:effectLst/>
                <a:latin typeface="system-ui"/>
              </a:rPr>
              <a:t>That same day Jesus went out of the house and sat beside the sea. </a:t>
            </a:r>
            <a:r>
              <a:rPr lang="en-SG" b="1" i="0" baseline="30000" dirty="0">
                <a:effectLst/>
                <a:latin typeface="system-ui"/>
              </a:rPr>
              <a:t>2 </a:t>
            </a:r>
            <a:r>
              <a:rPr lang="en-SG" b="0" i="0" dirty="0">
                <a:effectLst/>
                <a:latin typeface="system-ui"/>
              </a:rPr>
              <a:t>And great crowds gathered about him, so that he got into a boat and sat down. And the whole crowd stood on the beach. </a:t>
            </a:r>
            <a:r>
              <a:rPr lang="en-SG" b="1" i="0" baseline="30000" dirty="0">
                <a:effectLst/>
                <a:latin typeface="system-ui"/>
              </a:rPr>
              <a:t>3 </a:t>
            </a:r>
            <a:r>
              <a:rPr lang="en-SG" b="0" i="0" dirty="0">
                <a:effectLst/>
                <a:latin typeface="system-ui"/>
              </a:rPr>
              <a:t>And he told them many things in parables, saying: “A sower went out to sow. </a:t>
            </a:r>
            <a:r>
              <a:rPr lang="en-SG" b="1" i="0" baseline="30000" dirty="0">
                <a:effectLst/>
                <a:latin typeface="system-ui"/>
              </a:rPr>
              <a:t>4 </a:t>
            </a:r>
            <a:r>
              <a:rPr lang="en-SG" b="0" i="0" dirty="0">
                <a:effectLst/>
                <a:latin typeface="system-ui"/>
              </a:rPr>
              <a:t>And as he sowed, some seeds fell along the path, and the birds came and devoured them. </a:t>
            </a:r>
            <a:endParaRPr lang="en-GB" dirty="0"/>
          </a:p>
        </p:txBody>
      </p:sp>
    </p:spTree>
    <p:extLst>
      <p:ext uri="{BB962C8B-B14F-4D97-AF65-F5344CB8AC3E}">
        <p14:creationId xmlns:p14="http://schemas.microsoft.com/office/powerpoint/2010/main" val="2904052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0FF9C-17AC-30D5-B093-F3E9A255E49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C75C5B91-77C0-5F6E-5F61-35F7CBC061F6}"/>
              </a:ext>
            </a:extLst>
          </p:cNvPr>
          <p:cNvSpPr>
            <a:spLocks noGrp="1"/>
          </p:cNvSpPr>
          <p:nvPr>
            <p:ph idx="1"/>
          </p:nvPr>
        </p:nvSpPr>
        <p:spPr>
          <a:xfrm>
            <a:off x="304801" y="1422400"/>
            <a:ext cx="8782050" cy="5130800"/>
          </a:xfrm>
        </p:spPr>
        <p:txBody>
          <a:bodyPr/>
          <a:lstStyle/>
          <a:p>
            <a:r>
              <a:rPr lang="en-SG" b="1" i="0" baseline="30000" dirty="0">
                <a:effectLst/>
                <a:latin typeface="system-ui"/>
              </a:rPr>
              <a:t>5 </a:t>
            </a:r>
            <a:r>
              <a:rPr lang="en-SG" b="0" i="0" dirty="0">
                <a:effectLst/>
                <a:latin typeface="system-ui"/>
              </a:rPr>
              <a:t>Other seeds fell on rocky ground, where they did not have much soil, and immediately they sprang up, since they had no depth of soil, </a:t>
            </a:r>
            <a:r>
              <a:rPr lang="en-SG" b="1" i="0" baseline="30000" dirty="0">
                <a:effectLst/>
                <a:latin typeface="system-ui"/>
              </a:rPr>
              <a:t>6 </a:t>
            </a:r>
            <a:r>
              <a:rPr lang="en-SG" b="0" i="0" dirty="0">
                <a:effectLst/>
                <a:latin typeface="system-ui"/>
              </a:rPr>
              <a:t>but when the sun rose they were scorched. And since they had no root, they withered away. </a:t>
            </a:r>
            <a:r>
              <a:rPr lang="en-SG" b="1" i="0" baseline="30000" dirty="0">
                <a:effectLst/>
                <a:latin typeface="system-ui"/>
              </a:rPr>
              <a:t>7 </a:t>
            </a:r>
            <a:r>
              <a:rPr lang="en-SG" b="0" i="0" dirty="0">
                <a:effectLst/>
                <a:latin typeface="system-ui"/>
              </a:rPr>
              <a:t>Other seeds fell among thorns, and the thorns grew up and choked them. </a:t>
            </a:r>
            <a:r>
              <a:rPr lang="en-SG" b="1" i="0" baseline="30000" dirty="0">
                <a:effectLst/>
                <a:latin typeface="system-ui"/>
              </a:rPr>
              <a:t>8 </a:t>
            </a:r>
            <a:r>
              <a:rPr lang="en-SG" b="0" i="0" dirty="0">
                <a:effectLst/>
                <a:latin typeface="system-ui"/>
              </a:rPr>
              <a:t>Other seeds fell on good soil and produced grain, some a hundredfold, some sixty, some thirty. </a:t>
            </a:r>
            <a:r>
              <a:rPr lang="en-SG" b="1" i="0" baseline="30000" dirty="0">
                <a:solidFill>
                  <a:srgbClr val="FFFF00"/>
                </a:solidFill>
                <a:effectLst/>
                <a:latin typeface="system-ui"/>
              </a:rPr>
              <a:t>9 </a:t>
            </a:r>
            <a:r>
              <a:rPr lang="en-SG" b="0" i="0" dirty="0">
                <a:solidFill>
                  <a:srgbClr val="FFFF00"/>
                </a:solidFill>
                <a:effectLst/>
                <a:latin typeface="system-ui"/>
              </a:rPr>
              <a:t>He who has ears, let him hear.”</a:t>
            </a:r>
            <a:endParaRPr lang="en-GB" dirty="0">
              <a:solidFill>
                <a:srgbClr val="FFFF00"/>
              </a:solidFill>
            </a:endParaRPr>
          </a:p>
          <a:p>
            <a:endParaRPr lang="en-GB" dirty="0"/>
          </a:p>
        </p:txBody>
      </p:sp>
    </p:spTree>
    <p:extLst>
      <p:ext uri="{BB962C8B-B14F-4D97-AF65-F5344CB8AC3E}">
        <p14:creationId xmlns:p14="http://schemas.microsoft.com/office/powerpoint/2010/main" val="210827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5D5399-3AF1-83F3-955F-375E2A8B359F}"/>
              </a:ext>
            </a:extLst>
          </p:cNvPr>
          <p:cNvSpPr>
            <a:spLocks noGrp="1"/>
          </p:cNvSpPr>
          <p:nvPr>
            <p:ph idx="1"/>
          </p:nvPr>
        </p:nvSpPr>
        <p:spPr>
          <a:xfrm>
            <a:off x="0" y="1066800"/>
            <a:ext cx="8934450" cy="5130800"/>
          </a:xfrm>
        </p:spPr>
        <p:txBody>
          <a:bodyPr/>
          <a:lstStyle/>
          <a:p>
            <a:r>
              <a:rPr lang="en-SG" b="1" i="0" baseline="30000" dirty="0">
                <a:effectLst/>
                <a:latin typeface="system-ui"/>
              </a:rPr>
              <a:t>10 </a:t>
            </a:r>
            <a:r>
              <a:rPr lang="en-SG" b="0" i="0" dirty="0">
                <a:effectLst/>
                <a:latin typeface="system-ui"/>
              </a:rPr>
              <a:t>Then the disciples came and said to him, “Why do you speak to them in parables?” </a:t>
            </a:r>
            <a:r>
              <a:rPr lang="en-SG" b="1" i="0" baseline="30000" dirty="0">
                <a:effectLst/>
                <a:latin typeface="system-ui"/>
              </a:rPr>
              <a:t>11 </a:t>
            </a:r>
            <a:r>
              <a:rPr lang="en-SG" b="0" i="0" dirty="0">
                <a:effectLst/>
                <a:latin typeface="system-ui"/>
              </a:rPr>
              <a:t>And he answered them, “</a:t>
            </a:r>
            <a:r>
              <a:rPr lang="en-SG" b="0" i="0" dirty="0">
                <a:solidFill>
                  <a:srgbClr val="FFFF00"/>
                </a:solidFill>
                <a:effectLst/>
                <a:latin typeface="system-ui"/>
              </a:rPr>
              <a:t>To you </a:t>
            </a:r>
            <a:r>
              <a:rPr lang="en-SG" b="0" i="0" dirty="0">
                <a:effectLst/>
                <a:latin typeface="system-ui"/>
              </a:rPr>
              <a:t>it has been given to know the secrets of the kingdom of heaven, but </a:t>
            </a:r>
            <a:r>
              <a:rPr lang="en-SG" b="0" i="0" dirty="0">
                <a:solidFill>
                  <a:srgbClr val="FFFF00"/>
                </a:solidFill>
                <a:effectLst/>
                <a:latin typeface="system-ui"/>
              </a:rPr>
              <a:t>to them</a:t>
            </a:r>
            <a:r>
              <a:rPr lang="en-SG" b="0" i="0" dirty="0">
                <a:effectLst/>
                <a:latin typeface="system-ui"/>
              </a:rPr>
              <a:t> it has not been given. </a:t>
            </a:r>
            <a:r>
              <a:rPr lang="en-SG" b="1" i="0" baseline="30000" dirty="0">
                <a:effectLst/>
                <a:latin typeface="system-ui"/>
              </a:rPr>
              <a:t>12 </a:t>
            </a:r>
            <a:r>
              <a:rPr lang="en-SG" b="0" i="0" dirty="0">
                <a:effectLst/>
                <a:latin typeface="system-ui"/>
              </a:rPr>
              <a:t>For to the one who has, more will be given, and he will have an abundance, but from the one who has not, even what he has will be taken away. </a:t>
            </a:r>
            <a:r>
              <a:rPr lang="en-SG" b="1" i="0" baseline="30000" dirty="0">
                <a:effectLst/>
                <a:latin typeface="system-ui"/>
              </a:rPr>
              <a:t> 13 </a:t>
            </a:r>
            <a:r>
              <a:rPr lang="en-SG" b="0" i="0" dirty="0">
                <a:effectLst/>
                <a:latin typeface="system-ui"/>
              </a:rPr>
              <a:t>This is why I speak to them in parables, because </a:t>
            </a:r>
            <a:r>
              <a:rPr lang="en-SG" b="0" i="0" dirty="0">
                <a:solidFill>
                  <a:srgbClr val="FFFF00"/>
                </a:solidFill>
                <a:effectLst/>
                <a:latin typeface="system-ui"/>
              </a:rPr>
              <a:t>seeing they do not see, and hearing they do not hear, nor do they understand</a:t>
            </a:r>
            <a:r>
              <a:rPr lang="en-SG" b="0" i="0" dirty="0">
                <a:effectLst/>
                <a:latin typeface="system-ui"/>
              </a:rPr>
              <a:t>.</a:t>
            </a:r>
            <a:endParaRPr lang="en-SG" baseline="30000" dirty="0">
              <a:latin typeface="system-ui"/>
            </a:endParaRPr>
          </a:p>
        </p:txBody>
      </p:sp>
    </p:spTree>
    <p:extLst>
      <p:ext uri="{BB962C8B-B14F-4D97-AF65-F5344CB8AC3E}">
        <p14:creationId xmlns:p14="http://schemas.microsoft.com/office/powerpoint/2010/main" val="2564335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A2BB-0B87-DA8A-63BE-59C287AE695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8A77A94-762B-0375-2DDF-077F6F9BEFF1}"/>
              </a:ext>
            </a:extLst>
          </p:cNvPr>
          <p:cNvSpPr>
            <a:spLocks noGrp="1"/>
          </p:cNvSpPr>
          <p:nvPr>
            <p:ph idx="1"/>
          </p:nvPr>
        </p:nvSpPr>
        <p:spPr>
          <a:xfrm>
            <a:off x="304801" y="1422400"/>
            <a:ext cx="8782050" cy="5130800"/>
          </a:xfrm>
        </p:spPr>
        <p:txBody>
          <a:bodyPr/>
          <a:lstStyle/>
          <a:p>
            <a:pPr marL="0" indent="0">
              <a:buNone/>
            </a:pPr>
            <a:r>
              <a:rPr lang="en-SG" sz="2800" b="1" i="0" baseline="30000" dirty="0">
                <a:effectLst/>
                <a:latin typeface="system-ui"/>
              </a:rPr>
              <a:t> 14 </a:t>
            </a:r>
            <a:r>
              <a:rPr lang="en-SG" sz="2800" b="0" i="0" dirty="0">
                <a:effectLst/>
                <a:latin typeface="system-ui"/>
              </a:rPr>
              <a:t>Indeed, in their case the prophecy of Isaiah (Isaiah 6:9-10) is fulfilled that says:</a:t>
            </a:r>
            <a:endParaRPr lang="en-GB" sz="2800" dirty="0"/>
          </a:p>
          <a:p>
            <a:pPr marL="0" indent="0">
              <a:buNone/>
            </a:pPr>
            <a:r>
              <a:rPr lang="en-SG" sz="2800" b="0" i="0" dirty="0">
                <a:effectLst/>
                <a:latin typeface="system-ui"/>
              </a:rPr>
              <a:t>“You will indeed hear but never understand,</a:t>
            </a:r>
            <a:br>
              <a:rPr lang="en-SG" sz="2800" dirty="0"/>
            </a:br>
            <a:r>
              <a:rPr lang="en-SG" sz="2800" b="0" i="0" dirty="0">
                <a:effectLst/>
                <a:latin typeface="Courier New" panose="02070309020205020404" pitchFamily="49" charset="0"/>
              </a:rPr>
              <a:t>    </a:t>
            </a:r>
            <a:r>
              <a:rPr lang="en-SG" sz="2800" b="0" i="0" dirty="0">
                <a:effectLst/>
                <a:latin typeface="system-ui"/>
              </a:rPr>
              <a:t>and you will indeed see but never perceive.”</a:t>
            </a:r>
            <a:br>
              <a:rPr lang="en-SG" sz="2800" dirty="0"/>
            </a:br>
            <a:r>
              <a:rPr lang="en-SG" sz="2800" b="1" i="0" baseline="30000" dirty="0">
                <a:effectLst/>
                <a:latin typeface="system-ui"/>
              </a:rPr>
              <a:t>15 </a:t>
            </a:r>
            <a:r>
              <a:rPr lang="en-SG" sz="2800" b="0" i="0" dirty="0">
                <a:solidFill>
                  <a:srgbClr val="FFFF00"/>
                </a:solidFill>
                <a:effectLst/>
                <a:latin typeface="system-ui"/>
              </a:rPr>
              <a:t>For this people's heart has grown dull,</a:t>
            </a:r>
            <a:br>
              <a:rPr lang="en-SG" sz="2800" dirty="0"/>
            </a:br>
            <a:r>
              <a:rPr lang="en-SG" sz="2800" b="0" i="0" dirty="0">
                <a:effectLst/>
                <a:latin typeface="Courier New" panose="02070309020205020404" pitchFamily="49" charset="0"/>
              </a:rPr>
              <a:t>    </a:t>
            </a:r>
            <a:r>
              <a:rPr lang="en-SG" sz="2800" b="0" i="0" dirty="0">
                <a:effectLst/>
                <a:latin typeface="system-ui"/>
              </a:rPr>
              <a:t>and with their ears they can barely hear,</a:t>
            </a:r>
            <a:br>
              <a:rPr lang="en-SG" sz="2800" dirty="0"/>
            </a:br>
            <a:r>
              <a:rPr lang="en-SG" sz="2800" b="0" i="0" dirty="0">
                <a:effectLst/>
                <a:latin typeface="Courier New" panose="02070309020205020404" pitchFamily="49" charset="0"/>
              </a:rPr>
              <a:t>    </a:t>
            </a:r>
            <a:r>
              <a:rPr lang="en-SG" sz="2800" b="0" i="0" dirty="0">
                <a:effectLst/>
                <a:latin typeface="system-ui"/>
              </a:rPr>
              <a:t>and their eyes they have closed,</a:t>
            </a:r>
            <a:br>
              <a:rPr lang="en-SG" sz="2800" dirty="0"/>
            </a:br>
            <a:r>
              <a:rPr lang="en-SG" sz="2800" b="0" i="0" dirty="0">
                <a:effectLst/>
                <a:latin typeface="system-ui"/>
              </a:rPr>
              <a:t>lest they should see with their eyes</a:t>
            </a:r>
            <a:br>
              <a:rPr lang="en-SG" sz="2800" dirty="0"/>
            </a:br>
            <a:r>
              <a:rPr lang="en-SG" sz="2800" b="0" i="0" dirty="0">
                <a:effectLst/>
                <a:latin typeface="Courier New" panose="02070309020205020404" pitchFamily="49" charset="0"/>
              </a:rPr>
              <a:t>    </a:t>
            </a:r>
            <a:r>
              <a:rPr lang="en-SG" sz="2800" b="0" i="0" dirty="0">
                <a:effectLst/>
                <a:latin typeface="system-ui"/>
              </a:rPr>
              <a:t>and hear with their ears</a:t>
            </a:r>
            <a:br>
              <a:rPr lang="en-SG" sz="2800" dirty="0"/>
            </a:br>
            <a:r>
              <a:rPr lang="en-SG" sz="2800" b="0" i="0" dirty="0">
                <a:effectLst/>
                <a:latin typeface="system-ui"/>
              </a:rPr>
              <a:t>and understand with their heart</a:t>
            </a:r>
            <a:br>
              <a:rPr lang="en-SG" sz="2800" dirty="0"/>
            </a:br>
            <a:r>
              <a:rPr lang="en-SG" sz="2800" b="0" i="0" dirty="0">
                <a:effectLst/>
                <a:latin typeface="Courier New" panose="02070309020205020404" pitchFamily="49" charset="0"/>
              </a:rPr>
              <a:t>    </a:t>
            </a:r>
            <a:r>
              <a:rPr lang="en-SG" sz="2800" b="0" i="0" dirty="0">
                <a:effectLst/>
                <a:latin typeface="system-ui"/>
              </a:rPr>
              <a:t>and turn, and I would heal them.’</a:t>
            </a:r>
            <a:endParaRPr lang="en-GB" sz="2800" dirty="0"/>
          </a:p>
        </p:txBody>
      </p:sp>
    </p:spTree>
    <p:extLst>
      <p:ext uri="{BB962C8B-B14F-4D97-AF65-F5344CB8AC3E}">
        <p14:creationId xmlns:p14="http://schemas.microsoft.com/office/powerpoint/2010/main" val="2412738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E81F-8763-322B-C609-76FB72C8272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2E6CF55-94C6-CCCB-EEA7-39D485E2DA8D}"/>
              </a:ext>
            </a:extLst>
          </p:cNvPr>
          <p:cNvSpPr>
            <a:spLocks noGrp="1"/>
          </p:cNvSpPr>
          <p:nvPr>
            <p:ph idx="1"/>
          </p:nvPr>
        </p:nvSpPr>
        <p:spPr>
          <a:xfrm>
            <a:off x="304801" y="1422400"/>
            <a:ext cx="8782050" cy="5130800"/>
          </a:xfrm>
        </p:spPr>
        <p:txBody>
          <a:bodyPr/>
          <a:lstStyle/>
          <a:p>
            <a:r>
              <a:rPr lang="en-SG" b="1" i="0" baseline="30000" dirty="0">
                <a:effectLst/>
                <a:latin typeface="system-ui"/>
              </a:rPr>
              <a:t>16 </a:t>
            </a:r>
            <a:r>
              <a:rPr lang="en-SG" b="0" i="0" dirty="0">
                <a:solidFill>
                  <a:srgbClr val="FFFF00"/>
                </a:solidFill>
                <a:effectLst/>
                <a:latin typeface="system-ui"/>
              </a:rPr>
              <a:t>But blessed are your eyes, for they see, and your ears, for they hear.</a:t>
            </a:r>
            <a:r>
              <a:rPr lang="en-SG" b="0" i="0" dirty="0">
                <a:effectLst/>
                <a:latin typeface="system-ui"/>
              </a:rPr>
              <a:t> </a:t>
            </a:r>
            <a:r>
              <a:rPr lang="en-SG" b="1" i="0" baseline="30000" dirty="0">
                <a:effectLst/>
                <a:latin typeface="system-ui"/>
              </a:rPr>
              <a:t>17 </a:t>
            </a:r>
            <a:r>
              <a:rPr lang="en-SG" b="0" i="0" dirty="0">
                <a:effectLst/>
                <a:latin typeface="system-ui"/>
              </a:rPr>
              <a:t>For truly, I say to you, many prophets and righteous people longed to see what you see, and did not see it, and to hear what you hear, and did not hear it.</a:t>
            </a:r>
            <a:endParaRPr lang="en-GB" dirty="0"/>
          </a:p>
        </p:txBody>
      </p:sp>
    </p:spTree>
    <p:extLst>
      <p:ext uri="{BB962C8B-B14F-4D97-AF65-F5344CB8AC3E}">
        <p14:creationId xmlns:p14="http://schemas.microsoft.com/office/powerpoint/2010/main" val="445638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50C3-A0DB-EEE0-8663-F8C9614E70F3}"/>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1CBDEA6A-C671-25CB-69FA-B0C5EF1F2FBE}"/>
              </a:ext>
            </a:extLst>
          </p:cNvPr>
          <p:cNvSpPr>
            <a:spLocks noGrp="1"/>
          </p:cNvSpPr>
          <p:nvPr>
            <p:ph idx="1"/>
          </p:nvPr>
        </p:nvSpPr>
        <p:spPr>
          <a:xfrm>
            <a:off x="0" y="1422400"/>
            <a:ext cx="9086849" cy="5130800"/>
          </a:xfrm>
        </p:spPr>
        <p:txBody>
          <a:bodyPr/>
          <a:lstStyle/>
          <a:p>
            <a:r>
              <a:rPr lang="en-SG" b="1" i="0" baseline="30000" dirty="0">
                <a:effectLst/>
                <a:latin typeface="system-ui"/>
              </a:rPr>
              <a:t>18 </a:t>
            </a:r>
            <a:r>
              <a:rPr lang="en-SG" b="0" i="0" dirty="0">
                <a:effectLst/>
                <a:latin typeface="system-ui"/>
              </a:rPr>
              <a:t>“Hear then the parable of the sower: </a:t>
            </a:r>
            <a:r>
              <a:rPr lang="en-SG" b="1" i="0" baseline="30000" dirty="0">
                <a:effectLst/>
                <a:latin typeface="system-ui"/>
              </a:rPr>
              <a:t>19 </a:t>
            </a:r>
            <a:r>
              <a:rPr lang="en-SG" b="0" i="0" dirty="0">
                <a:effectLst/>
                <a:latin typeface="system-ui"/>
              </a:rPr>
              <a:t>When </a:t>
            </a:r>
            <a:r>
              <a:rPr lang="en-SG" b="0" i="0" u="sng" dirty="0">
                <a:solidFill>
                  <a:srgbClr val="FFFF00"/>
                </a:solidFill>
                <a:effectLst/>
                <a:latin typeface="system-ui"/>
              </a:rPr>
              <a:t>anyone</a:t>
            </a:r>
            <a:r>
              <a:rPr lang="en-SG" b="0" i="0" dirty="0">
                <a:effectLst/>
                <a:latin typeface="system-ui"/>
              </a:rPr>
              <a:t> </a:t>
            </a:r>
            <a:r>
              <a:rPr lang="en-SG" b="0" i="0" dirty="0">
                <a:solidFill>
                  <a:srgbClr val="FFFF00"/>
                </a:solidFill>
                <a:effectLst/>
                <a:latin typeface="system-ui"/>
              </a:rPr>
              <a:t>hears the word </a:t>
            </a:r>
            <a:r>
              <a:rPr lang="en-SG" b="0" i="0" dirty="0">
                <a:effectLst/>
                <a:latin typeface="system-ui"/>
              </a:rPr>
              <a:t>of the kingdom and </a:t>
            </a:r>
            <a:r>
              <a:rPr lang="en-SG" b="0" i="0" dirty="0">
                <a:solidFill>
                  <a:srgbClr val="FFFF00"/>
                </a:solidFill>
                <a:effectLst/>
                <a:latin typeface="system-ui"/>
              </a:rPr>
              <a:t>does not understand it</a:t>
            </a:r>
            <a:r>
              <a:rPr lang="en-SG" b="0" i="0" dirty="0">
                <a:effectLst/>
                <a:latin typeface="system-ui"/>
              </a:rPr>
              <a:t>, the evil one comes and snatches away what has been sown in his heart. This is what was sown along the path. </a:t>
            </a:r>
            <a:r>
              <a:rPr lang="en-SG" b="1" i="0" baseline="30000" dirty="0">
                <a:effectLst/>
                <a:latin typeface="system-ui"/>
              </a:rPr>
              <a:t>20 </a:t>
            </a:r>
            <a:r>
              <a:rPr lang="en-SG" b="0" i="0" dirty="0">
                <a:effectLst/>
                <a:latin typeface="system-ui"/>
              </a:rPr>
              <a:t>As for what was sown on rocky ground, this is the one who </a:t>
            </a:r>
            <a:r>
              <a:rPr lang="en-SG" b="0" i="0" dirty="0">
                <a:solidFill>
                  <a:srgbClr val="FFFF00"/>
                </a:solidFill>
                <a:effectLst/>
                <a:latin typeface="system-ui"/>
              </a:rPr>
              <a:t>hears the word and immediately receives it with joy</a:t>
            </a:r>
            <a:r>
              <a:rPr lang="en-SG" b="0" i="0" dirty="0">
                <a:effectLst/>
                <a:latin typeface="system-ui"/>
              </a:rPr>
              <a:t>, </a:t>
            </a:r>
            <a:r>
              <a:rPr lang="en-SG" b="1" i="0" baseline="30000" dirty="0">
                <a:effectLst/>
                <a:latin typeface="system-ui"/>
              </a:rPr>
              <a:t> 21 </a:t>
            </a:r>
            <a:r>
              <a:rPr lang="en-SG" b="0" i="0" dirty="0">
                <a:effectLst/>
                <a:latin typeface="system-ui"/>
              </a:rPr>
              <a:t>yet he has </a:t>
            </a:r>
            <a:r>
              <a:rPr lang="en-SG" b="0" i="0" dirty="0">
                <a:solidFill>
                  <a:srgbClr val="FFFF00"/>
                </a:solidFill>
                <a:effectLst/>
                <a:latin typeface="system-ui"/>
              </a:rPr>
              <a:t>no root in himself</a:t>
            </a:r>
            <a:r>
              <a:rPr lang="en-SG" b="0" i="0" dirty="0">
                <a:effectLst/>
                <a:latin typeface="system-ui"/>
              </a:rPr>
              <a:t>, but endures for a while, and when tribulation or persecution arises on account of the word, </a:t>
            </a:r>
            <a:r>
              <a:rPr lang="en-SG" b="0" i="0" dirty="0">
                <a:solidFill>
                  <a:srgbClr val="FFFF00"/>
                </a:solidFill>
                <a:effectLst/>
                <a:latin typeface="system-ui"/>
              </a:rPr>
              <a:t>immediately he falls away</a:t>
            </a:r>
            <a:r>
              <a:rPr lang="en-SG" b="0" i="0" dirty="0">
                <a:effectLst/>
                <a:latin typeface="system-ui"/>
              </a:rPr>
              <a:t>.</a:t>
            </a:r>
            <a:endParaRPr lang="en-GB" dirty="0"/>
          </a:p>
        </p:txBody>
      </p:sp>
    </p:spTree>
    <p:extLst>
      <p:ext uri="{BB962C8B-B14F-4D97-AF65-F5344CB8AC3E}">
        <p14:creationId xmlns:p14="http://schemas.microsoft.com/office/powerpoint/2010/main" val="2516021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CDC7-7ADB-E293-8F5B-3D67B8C9FDB4}"/>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DB2F51E-2301-583C-3D8C-DCF63E0BB90A}"/>
              </a:ext>
            </a:extLst>
          </p:cNvPr>
          <p:cNvSpPr>
            <a:spLocks noGrp="1"/>
          </p:cNvSpPr>
          <p:nvPr>
            <p:ph idx="1"/>
          </p:nvPr>
        </p:nvSpPr>
        <p:spPr>
          <a:xfrm>
            <a:off x="152401" y="1422400"/>
            <a:ext cx="8934450" cy="5130800"/>
          </a:xfrm>
        </p:spPr>
        <p:txBody>
          <a:bodyPr/>
          <a:lstStyle/>
          <a:p>
            <a:r>
              <a:rPr lang="en-SG" b="0" i="0" dirty="0">
                <a:effectLst/>
                <a:latin typeface="system-ui"/>
              </a:rPr>
              <a:t> </a:t>
            </a:r>
            <a:r>
              <a:rPr lang="en-SG" b="1" i="0" baseline="30000" dirty="0">
                <a:effectLst/>
                <a:latin typeface="system-ui"/>
              </a:rPr>
              <a:t>22 </a:t>
            </a:r>
            <a:r>
              <a:rPr lang="en-SG" b="0" i="0" dirty="0">
                <a:effectLst/>
                <a:latin typeface="system-ui"/>
              </a:rPr>
              <a:t>As for what was sown among thorns, this is the one </a:t>
            </a:r>
            <a:r>
              <a:rPr lang="en-SG" b="0" i="0" dirty="0">
                <a:solidFill>
                  <a:srgbClr val="FFFF00"/>
                </a:solidFill>
                <a:effectLst/>
                <a:latin typeface="system-ui"/>
              </a:rPr>
              <a:t>who hears the word, but the cares of the world and the deceitfulness of riches choke the word, and it proves unfruitful.</a:t>
            </a:r>
            <a:r>
              <a:rPr lang="en-SG" b="0" i="0" dirty="0">
                <a:effectLst/>
                <a:latin typeface="system-ui"/>
              </a:rPr>
              <a:t> </a:t>
            </a:r>
            <a:r>
              <a:rPr lang="en-SG" b="1" i="0" baseline="30000" dirty="0">
                <a:effectLst/>
                <a:latin typeface="system-ui"/>
              </a:rPr>
              <a:t>23 </a:t>
            </a:r>
            <a:r>
              <a:rPr lang="en-SG" b="0" i="0" dirty="0">
                <a:effectLst/>
                <a:latin typeface="system-ui"/>
              </a:rPr>
              <a:t>As for what was sown on good soil, this is the one who hears the word and understands it. He indeed bears fruit and yields, in one case a hundredfold, in another sixty, and in another thirty.”</a:t>
            </a:r>
          </a:p>
          <a:p>
            <a:endParaRPr lang="en-SG" dirty="0">
              <a:latin typeface="system-ui"/>
            </a:endParaRPr>
          </a:p>
          <a:p>
            <a:pPr marL="0" indent="0">
              <a:buNone/>
            </a:pPr>
            <a:r>
              <a:rPr lang="en-SG" dirty="0">
                <a:latin typeface="system-ui"/>
              </a:rPr>
              <a:t>Word of the Lord!</a:t>
            </a:r>
            <a:endParaRPr lang="en-GB" dirty="0"/>
          </a:p>
        </p:txBody>
      </p:sp>
    </p:spTree>
    <p:extLst>
      <p:ext uri="{BB962C8B-B14F-4D97-AF65-F5344CB8AC3E}">
        <p14:creationId xmlns:p14="http://schemas.microsoft.com/office/powerpoint/2010/main" val="1112035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D561-C3B9-917A-C42C-559AFF2DBB8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6F97191A-F9AE-E42B-C1FF-06AA65CDC9E1}"/>
              </a:ext>
            </a:extLst>
          </p:cNvPr>
          <p:cNvSpPr>
            <a:spLocks noGrp="1"/>
          </p:cNvSpPr>
          <p:nvPr>
            <p:ph idx="1"/>
          </p:nvPr>
        </p:nvSpPr>
        <p:spPr/>
        <p:txBody>
          <a:bodyPr/>
          <a:lstStyle/>
          <a:p>
            <a:endParaRPr lang="en-GB" dirty="0"/>
          </a:p>
        </p:txBody>
      </p:sp>
      <p:pic>
        <p:nvPicPr>
          <p:cNvPr id="3074" name="Picture 2" descr="Cove of the Sower – from land, sea, and air | Ferrell's ...">
            <a:extLst>
              <a:ext uri="{FF2B5EF4-FFF2-40B4-BE49-F238E27FC236}">
                <a16:creationId xmlns:a16="http://schemas.microsoft.com/office/drawing/2014/main" id="{6924C839-71EE-EF00-8A9E-36380CC21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a:extLst>
              <a:ext uri="{FF2B5EF4-FFF2-40B4-BE49-F238E27FC236}">
                <a16:creationId xmlns:a16="http://schemas.microsoft.com/office/drawing/2014/main" id="{BF836FD3-AE3F-2410-9F1A-A921F6682142}"/>
              </a:ext>
            </a:extLst>
          </p:cNvPr>
          <p:cNvSpPr/>
          <p:nvPr/>
        </p:nvSpPr>
        <p:spPr bwMode="auto">
          <a:xfrm>
            <a:off x="3999271" y="1828800"/>
            <a:ext cx="609600" cy="1295400"/>
          </a:xfrm>
          <a:prstGeom prst="downArrow">
            <a:avLst/>
          </a:prstGeom>
          <a:solidFill>
            <a:schemeClr val="accent2"/>
          </a:solidFill>
          <a:ln w="12700" cap="sq" cmpd="sng" algn="ctr">
            <a:solidFill>
              <a:schemeClr val="accent2"/>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Verdana" pitchFamily="34" charset="0"/>
            </a:endParaRPr>
          </a:p>
        </p:txBody>
      </p:sp>
      <p:sp>
        <p:nvSpPr>
          <p:cNvPr id="5" name="TextBox 4">
            <a:extLst>
              <a:ext uri="{FF2B5EF4-FFF2-40B4-BE49-F238E27FC236}">
                <a16:creationId xmlns:a16="http://schemas.microsoft.com/office/drawing/2014/main" id="{C808E656-84A7-DA73-6F1C-0FFF33EBEC02}"/>
              </a:ext>
            </a:extLst>
          </p:cNvPr>
          <p:cNvSpPr txBox="1"/>
          <p:nvPr/>
        </p:nvSpPr>
        <p:spPr>
          <a:xfrm>
            <a:off x="2830980" y="3733801"/>
            <a:ext cx="3555782" cy="584775"/>
          </a:xfrm>
          <a:prstGeom prst="rect">
            <a:avLst/>
          </a:prstGeom>
          <a:noFill/>
        </p:spPr>
        <p:txBody>
          <a:bodyPr wrap="none" rtlCol="0">
            <a:spAutoFit/>
          </a:bodyPr>
          <a:lstStyle/>
          <a:p>
            <a:r>
              <a:rPr lang="en-GB" sz="3200" dirty="0"/>
              <a:t>Cove of the Sower</a:t>
            </a:r>
          </a:p>
        </p:txBody>
      </p:sp>
    </p:spTree>
    <p:extLst>
      <p:ext uri="{BB962C8B-B14F-4D97-AF65-F5344CB8AC3E}">
        <p14:creationId xmlns:p14="http://schemas.microsoft.com/office/powerpoint/2010/main" val="1225153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9583-0F6D-FD86-FDEE-9234979C9285}"/>
              </a:ext>
            </a:extLst>
          </p:cNvPr>
          <p:cNvSpPr>
            <a:spLocks noGrp="1"/>
          </p:cNvSpPr>
          <p:nvPr>
            <p:ph type="title"/>
          </p:nvPr>
        </p:nvSpPr>
        <p:spPr/>
        <p:txBody>
          <a:bodyPr/>
          <a:lstStyle/>
          <a:p>
            <a:r>
              <a:rPr lang="en-GB" dirty="0"/>
              <a:t>Outline</a:t>
            </a:r>
          </a:p>
        </p:txBody>
      </p:sp>
      <p:sp>
        <p:nvSpPr>
          <p:cNvPr id="3" name="Content Placeholder 2">
            <a:extLst>
              <a:ext uri="{FF2B5EF4-FFF2-40B4-BE49-F238E27FC236}">
                <a16:creationId xmlns:a16="http://schemas.microsoft.com/office/drawing/2014/main" id="{49BF8A90-2962-8C07-C0FC-24037A80BB67}"/>
              </a:ext>
            </a:extLst>
          </p:cNvPr>
          <p:cNvSpPr>
            <a:spLocks noGrp="1"/>
          </p:cNvSpPr>
          <p:nvPr>
            <p:ph idx="1"/>
          </p:nvPr>
        </p:nvSpPr>
        <p:spPr>
          <a:xfrm>
            <a:off x="381001" y="1422400"/>
            <a:ext cx="8705850" cy="5130800"/>
          </a:xfrm>
        </p:spPr>
        <p:txBody>
          <a:bodyPr/>
          <a:lstStyle/>
          <a:p>
            <a:r>
              <a:rPr lang="en-GB" dirty="0"/>
              <a:t>What are parables and how did Jesus use them for His purpose?</a:t>
            </a:r>
          </a:p>
          <a:p>
            <a:endParaRPr lang="en-GB" dirty="0"/>
          </a:p>
          <a:p>
            <a:r>
              <a:rPr lang="en-GB" dirty="0"/>
              <a:t>Why did Jesus tell the crowd about the Parable of the Sower?</a:t>
            </a:r>
          </a:p>
          <a:p>
            <a:endParaRPr lang="en-GB" dirty="0"/>
          </a:p>
          <a:p>
            <a:r>
              <a:rPr lang="en-GB" dirty="0"/>
              <a:t>What did Jesus want the disciples (us) to learn and do about the Parable of the Sower? </a:t>
            </a:r>
          </a:p>
        </p:txBody>
      </p:sp>
    </p:spTree>
    <p:extLst>
      <p:ext uri="{BB962C8B-B14F-4D97-AF65-F5344CB8AC3E}">
        <p14:creationId xmlns:p14="http://schemas.microsoft.com/office/powerpoint/2010/main" val="332343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5D2-11F0-08E6-4CD9-01B8C60F2791}"/>
              </a:ext>
            </a:extLst>
          </p:cNvPr>
          <p:cNvSpPr>
            <a:spLocks noGrp="1"/>
          </p:cNvSpPr>
          <p:nvPr>
            <p:ph type="title"/>
          </p:nvPr>
        </p:nvSpPr>
        <p:spPr/>
        <p:txBody>
          <a:bodyPr/>
          <a:lstStyle/>
          <a:p>
            <a:r>
              <a:rPr lang="en-GB" dirty="0">
                <a:solidFill>
                  <a:srgbClr val="FFFF00"/>
                </a:solidFill>
              </a:rPr>
              <a:t>What are parables?</a:t>
            </a:r>
          </a:p>
        </p:txBody>
      </p:sp>
      <p:sp>
        <p:nvSpPr>
          <p:cNvPr id="3" name="Content Placeholder 2">
            <a:extLst>
              <a:ext uri="{FF2B5EF4-FFF2-40B4-BE49-F238E27FC236}">
                <a16:creationId xmlns:a16="http://schemas.microsoft.com/office/drawing/2014/main" id="{008D5014-C4C3-074A-1136-EBE37A4F193C}"/>
              </a:ext>
            </a:extLst>
          </p:cNvPr>
          <p:cNvSpPr>
            <a:spLocks noGrp="1"/>
          </p:cNvSpPr>
          <p:nvPr>
            <p:ph idx="1"/>
          </p:nvPr>
        </p:nvSpPr>
        <p:spPr>
          <a:xfrm>
            <a:off x="457201" y="1422400"/>
            <a:ext cx="8629650" cy="5130800"/>
          </a:xfrm>
        </p:spPr>
        <p:txBody>
          <a:bodyPr/>
          <a:lstStyle/>
          <a:p>
            <a:endParaRPr lang="en-SG" dirty="0">
              <a:effectLst/>
              <a:latin typeface="Calibri" panose="020F0502020204030204" pitchFamily="34" charset="0"/>
              <a:ea typeface="Times New Roman" panose="02020603050405020304" pitchFamily="18" charset="0"/>
            </a:endParaRPr>
          </a:p>
          <a:p>
            <a:r>
              <a:rPr lang="en-SG" dirty="0">
                <a:effectLst/>
                <a:latin typeface="Calibri" panose="020F0502020204030204" pitchFamily="34" charset="0"/>
                <a:ea typeface="Times New Roman" panose="02020603050405020304" pitchFamily="18" charset="0"/>
              </a:rPr>
              <a:t>In the Gospels, parables are stories or illustrations used by Jesus to teach. </a:t>
            </a:r>
          </a:p>
          <a:p>
            <a:endParaRPr lang="en-SG" dirty="0">
              <a:latin typeface="Calibri" panose="020F0502020204030204" pitchFamily="34" charset="0"/>
              <a:ea typeface="Times New Roman" panose="02020603050405020304" pitchFamily="18" charset="0"/>
            </a:endParaRPr>
          </a:p>
          <a:p>
            <a:r>
              <a:rPr lang="en-SG" dirty="0">
                <a:effectLst/>
                <a:latin typeface="Calibri" panose="020F0502020204030204" pitchFamily="34" charset="0"/>
                <a:ea typeface="Times New Roman" panose="02020603050405020304" pitchFamily="18" charset="0"/>
              </a:rPr>
              <a:t>Parables can be found in the Gospels of Luke, Mark and Matthew. </a:t>
            </a:r>
            <a:endParaRPr lang="en-SG" dirty="0">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1299295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099B6-2431-5844-19FC-4E76E1DCE609}"/>
              </a:ext>
            </a:extLst>
          </p:cNvPr>
          <p:cNvSpPr>
            <a:spLocks noGrp="1"/>
          </p:cNvSpPr>
          <p:nvPr>
            <p:ph type="title"/>
          </p:nvPr>
        </p:nvSpPr>
        <p:spPr/>
        <p:txBody>
          <a:bodyPr/>
          <a:lstStyle/>
          <a:p>
            <a:r>
              <a:rPr lang="en-GB" dirty="0"/>
              <a:t>What are parables?</a:t>
            </a:r>
          </a:p>
        </p:txBody>
      </p:sp>
      <p:sp>
        <p:nvSpPr>
          <p:cNvPr id="3" name="Content Placeholder 2">
            <a:extLst>
              <a:ext uri="{FF2B5EF4-FFF2-40B4-BE49-F238E27FC236}">
                <a16:creationId xmlns:a16="http://schemas.microsoft.com/office/drawing/2014/main" id="{ADD17907-5584-4568-9FAD-66385F96A4F0}"/>
              </a:ext>
            </a:extLst>
          </p:cNvPr>
          <p:cNvSpPr>
            <a:spLocks noGrp="1"/>
          </p:cNvSpPr>
          <p:nvPr>
            <p:ph idx="1"/>
          </p:nvPr>
        </p:nvSpPr>
        <p:spPr>
          <a:xfrm>
            <a:off x="381001" y="1422400"/>
            <a:ext cx="8381999" cy="5130800"/>
          </a:xfrm>
        </p:spPr>
        <p:txBody>
          <a:bodyPr/>
          <a:lstStyle/>
          <a:p>
            <a:pPr algn="just"/>
            <a:r>
              <a:rPr lang="en-SG" dirty="0">
                <a:effectLst/>
                <a:latin typeface="Calibri" panose="020F0502020204030204" pitchFamily="34" charset="0"/>
                <a:ea typeface="Times New Roman" panose="02020603050405020304" pitchFamily="18" charset="0"/>
                <a:cs typeface="Calibri" panose="020F0502020204030204" pitchFamily="34" charset="0"/>
              </a:rPr>
              <a:t>Parables were told because through them, Jesus </a:t>
            </a:r>
            <a:r>
              <a:rPr lang="en-SG"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reveal</a:t>
            </a:r>
            <a:r>
              <a:rPr lang="en-SG" dirty="0">
                <a:effectLst/>
                <a:latin typeface="Calibri" panose="020F0502020204030204" pitchFamily="34" charset="0"/>
                <a:ea typeface="Times New Roman" panose="02020603050405020304" pitchFamily="18" charset="0"/>
                <a:cs typeface="Calibri" panose="020F0502020204030204" pitchFamily="34" charset="0"/>
              </a:rPr>
              <a:t> the truth about God’s kingdom to those who were seeking. </a:t>
            </a:r>
          </a:p>
          <a:p>
            <a:pPr algn="just"/>
            <a:endParaRPr lang="en-SG" dirty="0">
              <a:latin typeface="Calibri" panose="020F0502020204030204" pitchFamily="34" charset="0"/>
              <a:ea typeface="Times New Roman" panose="02020603050405020304" pitchFamily="18" charset="0"/>
              <a:cs typeface="Calibri" panose="020F0502020204030204" pitchFamily="34" charset="0"/>
            </a:endParaRPr>
          </a:p>
          <a:p>
            <a:pPr algn="just"/>
            <a:r>
              <a:rPr lang="en-SG" dirty="0">
                <a:effectLst/>
                <a:latin typeface="Calibri" panose="020F0502020204030204" pitchFamily="34" charset="0"/>
                <a:ea typeface="Times New Roman" panose="02020603050405020304" pitchFamily="18" charset="0"/>
                <a:cs typeface="Calibri" panose="020F0502020204030204" pitchFamily="34" charset="0"/>
              </a:rPr>
              <a:t>At the same time, it </a:t>
            </a:r>
            <a:r>
              <a:rPr lang="en-SG"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concealed</a:t>
            </a:r>
            <a:r>
              <a:rPr lang="en-SG" dirty="0">
                <a:effectLst/>
                <a:latin typeface="Calibri" panose="020F0502020204030204" pitchFamily="34" charset="0"/>
                <a:ea typeface="Times New Roman" panose="02020603050405020304" pitchFamily="18" charset="0"/>
                <a:cs typeface="Calibri" panose="020F0502020204030204" pitchFamily="34" charset="0"/>
              </a:rPr>
              <a:t> the truth from those who were hard-hearted or choose not to listen nor understand. </a:t>
            </a:r>
            <a:endParaRPr lang="en-SG" dirty="0">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977641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3599E-6E73-6518-4E27-CED720626FC7}"/>
              </a:ext>
            </a:extLst>
          </p:cNvPr>
          <p:cNvSpPr>
            <a:spLocks noGrp="1"/>
          </p:cNvSpPr>
          <p:nvPr>
            <p:ph type="title"/>
          </p:nvPr>
        </p:nvSpPr>
        <p:spPr/>
        <p:txBody>
          <a:bodyPr/>
          <a:lstStyle/>
          <a:p>
            <a:r>
              <a:rPr lang="en-GB" sz="4000" dirty="0"/>
              <a:t>Matthew 13:15-16 / Isaiah 6:9-10</a:t>
            </a:r>
          </a:p>
        </p:txBody>
      </p:sp>
      <p:sp>
        <p:nvSpPr>
          <p:cNvPr id="3" name="Content Placeholder 2">
            <a:extLst>
              <a:ext uri="{FF2B5EF4-FFF2-40B4-BE49-F238E27FC236}">
                <a16:creationId xmlns:a16="http://schemas.microsoft.com/office/drawing/2014/main" id="{CF553DFF-1E7B-F868-CB66-EE696B46CD46}"/>
              </a:ext>
            </a:extLst>
          </p:cNvPr>
          <p:cNvSpPr>
            <a:spLocks noGrp="1"/>
          </p:cNvSpPr>
          <p:nvPr>
            <p:ph idx="1"/>
          </p:nvPr>
        </p:nvSpPr>
        <p:spPr>
          <a:xfrm>
            <a:off x="533401" y="1422400"/>
            <a:ext cx="8553450" cy="5130800"/>
          </a:xfrm>
        </p:spPr>
        <p:txBody>
          <a:bodyPr/>
          <a:lstStyle/>
          <a:p>
            <a:r>
              <a:rPr lang="en-SG" sz="3200" b="1" i="0" baseline="30000" dirty="0">
                <a:effectLst/>
                <a:latin typeface="system-ui"/>
              </a:rPr>
              <a:t>15 </a:t>
            </a:r>
            <a:r>
              <a:rPr lang="en-SG" sz="3200" b="0" i="0" dirty="0">
                <a:solidFill>
                  <a:srgbClr val="FFFF00"/>
                </a:solidFill>
                <a:effectLst/>
                <a:latin typeface="system-ui"/>
              </a:rPr>
              <a:t>For this people's heart has grown dull,</a:t>
            </a:r>
            <a:br>
              <a:rPr lang="en-SG" sz="3200" dirty="0"/>
            </a:br>
            <a:r>
              <a:rPr lang="en-SG" sz="3200" b="0" i="0" dirty="0">
                <a:effectLst/>
                <a:latin typeface="Courier New" panose="02070309020205020404" pitchFamily="49" charset="0"/>
              </a:rPr>
              <a:t>    </a:t>
            </a:r>
            <a:r>
              <a:rPr lang="en-SG" sz="3200" b="0" i="0" dirty="0">
                <a:effectLst/>
                <a:latin typeface="system-ui"/>
              </a:rPr>
              <a:t>and with their ears they can barely hear,</a:t>
            </a:r>
            <a:br>
              <a:rPr lang="en-SG" sz="3200" dirty="0"/>
            </a:br>
            <a:r>
              <a:rPr lang="en-SG" sz="3200" b="0" i="0" dirty="0">
                <a:effectLst/>
                <a:latin typeface="Courier New" panose="02070309020205020404" pitchFamily="49" charset="0"/>
              </a:rPr>
              <a:t>    </a:t>
            </a:r>
            <a:r>
              <a:rPr lang="en-SG" sz="3200" b="0" i="0" dirty="0">
                <a:effectLst/>
                <a:latin typeface="system-ui"/>
              </a:rPr>
              <a:t>and their eyes they have closed,</a:t>
            </a:r>
            <a:br>
              <a:rPr lang="en-SG" sz="3200" dirty="0"/>
            </a:br>
            <a:r>
              <a:rPr lang="en-SG" sz="3200" b="0" i="0" dirty="0">
                <a:effectLst/>
                <a:latin typeface="system-ui"/>
              </a:rPr>
              <a:t>lest they should see with their eyes</a:t>
            </a:r>
            <a:br>
              <a:rPr lang="en-SG" sz="3200" dirty="0"/>
            </a:br>
            <a:r>
              <a:rPr lang="en-SG" sz="3200" b="0" i="0" dirty="0">
                <a:effectLst/>
                <a:latin typeface="Courier New" panose="02070309020205020404" pitchFamily="49" charset="0"/>
              </a:rPr>
              <a:t>    </a:t>
            </a:r>
            <a:r>
              <a:rPr lang="en-SG" sz="3200" b="0" i="0" dirty="0">
                <a:effectLst/>
                <a:latin typeface="system-ui"/>
              </a:rPr>
              <a:t>and hear with their ears</a:t>
            </a:r>
            <a:br>
              <a:rPr lang="en-SG" sz="3200" dirty="0"/>
            </a:br>
            <a:r>
              <a:rPr lang="en-SG" sz="3200" b="0" i="0" dirty="0">
                <a:effectLst/>
                <a:latin typeface="system-ui"/>
              </a:rPr>
              <a:t>and understand with their heart</a:t>
            </a:r>
            <a:br>
              <a:rPr lang="en-SG" sz="3200" dirty="0"/>
            </a:br>
            <a:r>
              <a:rPr lang="en-SG" sz="3200" b="0" i="0" dirty="0">
                <a:effectLst/>
                <a:latin typeface="Courier New" panose="02070309020205020404" pitchFamily="49" charset="0"/>
              </a:rPr>
              <a:t>    </a:t>
            </a:r>
            <a:r>
              <a:rPr lang="en-SG" sz="3200" b="0" i="0" dirty="0">
                <a:effectLst/>
                <a:latin typeface="system-ui"/>
              </a:rPr>
              <a:t>and turn, and I would heal them.’</a:t>
            </a:r>
            <a:endParaRPr lang="en-GB" dirty="0"/>
          </a:p>
        </p:txBody>
      </p:sp>
    </p:spTree>
    <p:extLst>
      <p:ext uri="{BB962C8B-B14F-4D97-AF65-F5344CB8AC3E}">
        <p14:creationId xmlns:p14="http://schemas.microsoft.com/office/powerpoint/2010/main" val="151193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42B6-FC5D-BD75-A8C2-4AB9BA1B9C3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65503FA-E699-7D8A-2A4B-9D57EA77A9E2}"/>
              </a:ext>
            </a:extLst>
          </p:cNvPr>
          <p:cNvSpPr>
            <a:spLocks noGrp="1"/>
          </p:cNvSpPr>
          <p:nvPr>
            <p:ph idx="1"/>
          </p:nvPr>
        </p:nvSpPr>
        <p:spPr>
          <a:xfrm>
            <a:off x="304801" y="1422400"/>
            <a:ext cx="8782050" cy="5130800"/>
          </a:xfrm>
        </p:spPr>
        <p:txBody>
          <a:bodyPr lIns="90000">
            <a:normAutofit/>
          </a:bodyPr>
          <a:lstStyle/>
          <a:p>
            <a:endParaRPr lang="en-GB" dirty="0"/>
          </a:p>
          <a:p>
            <a:r>
              <a:rPr lang="en-GB" dirty="0"/>
              <a:t>The intent of </a:t>
            </a:r>
            <a:r>
              <a:rPr lang="en-GB" dirty="0">
                <a:solidFill>
                  <a:srgbClr val="FFFF00"/>
                </a:solidFill>
              </a:rPr>
              <a:t>concealing the Gospel with parables</a:t>
            </a:r>
            <a:r>
              <a:rPr lang="en-GB" dirty="0"/>
              <a:t> is to separate those who are sincere and those not sincere. </a:t>
            </a:r>
          </a:p>
          <a:p>
            <a:endParaRPr lang="en-GB" dirty="0"/>
          </a:p>
          <a:p>
            <a:r>
              <a:rPr lang="en-GB" dirty="0"/>
              <a:t>Those who truly seek to understand and those who do not. One side receives blessings. The other receives judgment. </a:t>
            </a:r>
          </a:p>
          <a:p>
            <a:endParaRPr lang="en-GB" dirty="0"/>
          </a:p>
          <a:p>
            <a:endParaRPr lang="en-GB" dirty="0"/>
          </a:p>
          <a:p>
            <a:endParaRPr lang="en-GB" dirty="0"/>
          </a:p>
          <a:p>
            <a:pPr lvl="1"/>
            <a:endParaRPr lang="en-GB" dirty="0"/>
          </a:p>
        </p:txBody>
      </p:sp>
    </p:spTree>
    <p:extLst>
      <p:ext uri="{BB962C8B-B14F-4D97-AF65-F5344CB8AC3E}">
        <p14:creationId xmlns:p14="http://schemas.microsoft.com/office/powerpoint/2010/main" val="767489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1091-DC7B-7332-DA7F-130DF65A1F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DB642-9576-425F-DE27-2804AA8D056E}"/>
              </a:ext>
            </a:extLst>
          </p:cNvPr>
          <p:cNvSpPr>
            <a:spLocks noGrp="1"/>
          </p:cNvSpPr>
          <p:nvPr>
            <p:ph idx="1"/>
          </p:nvPr>
        </p:nvSpPr>
        <p:spPr>
          <a:xfrm>
            <a:off x="1066800" y="558800"/>
            <a:ext cx="8048625" cy="5130800"/>
          </a:xfrm>
        </p:spPr>
        <p:txBody>
          <a:bodyPr lIns="90000">
            <a:normAutofit/>
          </a:bodyPr>
          <a:lstStyle/>
          <a:p>
            <a:pPr marL="0" indent="0">
              <a:buNone/>
            </a:pPr>
            <a:r>
              <a:rPr lang="en-GB" dirty="0">
                <a:solidFill>
                  <a:schemeClr val="tx1"/>
                </a:solidFill>
              </a:rPr>
              <a:t>Someone said that Jesus’ parables works more like a thermometer than a thermostat. </a:t>
            </a:r>
            <a:r>
              <a:rPr lang="en-GB" dirty="0">
                <a:solidFill>
                  <a:srgbClr val="FFFF00"/>
                </a:solidFill>
              </a:rPr>
              <a:t>Parables expose a person’s spiritual condition rather than determine it.</a:t>
            </a:r>
          </a:p>
          <a:p>
            <a:endParaRPr lang="en-GB" dirty="0"/>
          </a:p>
          <a:p>
            <a:endParaRPr lang="en-GB" dirty="0"/>
          </a:p>
          <a:p>
            <a:endParaRPr lang="en-GB" dirty="0"/>
          </a:p>
          <a:p>
            <a:pPr lvl="1"/>
            <a:endParaRPr lang="en-GB" dirty="0"/>
          </a:p>
        </p:txBody>
      </p:sp>
      <p:pic>
        <p:nvPicPr>
          <p:cNvPr id="2050" name="Picture 2" descr="Are You a Thermostat or a Thermometer Leader?">
            <a:extLst>
              <a:ext uri="{FF2B5EF4-FFF2-40B4-BE49-F238E27FC236}">
                <a16:creationId xmlns:a16="http://schemas.microsoft.com/office/drawing/2014/main" id="{4FAA17E1-7EB9-5113-D204-C1F8AF25C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971800"/>
            <a:ext cx="5943600" cy="310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690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CE38-A5C9-EBE8-B0B5-FBB3EC7AD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CF74B-D14C-1BA7-E46E-F54A78D62CC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D939A22-31B5-14E9-385F-99D47F3EEF03}"/>
              </a:ext>
            </a:extLst>
          </p:cNvPr>
          <p:cNvSpPr>
            <a:spLocks noGrp="1"/>
          </p:cNvSpPr>
          <p:nvPr>
            <p:ph idx="1"/>
          </p:nvPr>
        </p:nvSpPr>
        <p:spPr>
          <a:xfrm>
            <a:off x="304801" y="1422400"/>
            <a:ext cx="8534399" cy="5130800"/>
          </a:xfrm>
        </p:spPr>
        <p:txBody>
          <a:bodyPr lIns="90000">
            <a:normAutofit/>
          </a:bodyPr>
          <a:lstStyle/>
          <a:p>
            <a:endParaRPr lang="en-GB" dirty="0"/>
          </a:p>
          <a:p>
            <a:r>
              <a:rPr lang="en-GB" dirty="0"/>
              <a:t>Knowing God and growing in the faith is a gradual process. </a:t>
            </a:r>
          </a:p>
          <a:p>
            <a:endParaRPr lang="en-GB" dirty="0"/>
          </a:p>
          <a:p>
            <a:pPr rtl="0" fontAlgn="base">
              <a:spcBef>
                <a:spcPts val="640"/>
              </a:spcBef>
              <a:buFont typeface="Arial" panose="020B0604020202020204" pitchFamily="34" charset="0"/>
              <a:buChar char="•"/>
            </a:pPr>
            <a:r>
              <a:rPr lang="en-GB" dirty="0"/>
              <a:t>Jesus’ parables serve the purpose of revealing to the Christian</a:t>
            </a:r>
            <a:r>
              <a:rPr lang="en-SG" b="0" i="0" u="none" strike="noStrike" dirty="0">
                <a:solidFill>
                  <a:srgbClr val="FFFFFF"/>
                </a:solidFill>
                <a:effectLst/>
                <a:latin typeface="Arial" panose="020B0604020202020204" pitchFamily="34" charset="0"/>
              </a:rPr>
              <a:t> that faith is about a whole lifetime spent discovering and rediscovering the simple yet profound nature of the kingdom of God.</a:t>
            </a:r>
            <a:endParaRPr lang="en-SG" b="0" i="0" u="none" strike="noStrike" dirty="0">
              <a:solidFill>
                <a:srgbClr val="FFCC00"/>
              </a:solidFill>
              <a:effectLst/>
              <a:latin typeface="Noto Sans Symbols"/>
            </a:endParaRPr>
          </a:p>
          <a:p>
            <a:endParaRPr lang="en-GB" dirty="0"/>
          </a:p>
          <a:p>
            <a:pPr lvl="1"/>
            <a:endParaRPr lang="en-GB" sz="3200" dirty="0"/>
          </a:p>
        </p:txBody>
      </p:sp>
    </p:spTree>
    <p:extLst>
      <p:ext uri="{BB962C8B-B14F-4D97-AF65-F5344CB8AC3E}">
        <p14:creationId xmlns:p14="http://schemas.microsoft.com/office/powerpoint/2010/main" val="1498902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2D823-077B-1AB5-F475-B50FF52F8B0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FA28DEB-E10F-5895-E7C3-0C7EE5CE1DF4}"/>
              </a:ext>
            </a:extLst>
          </p:cNvPr>
          <p:cNvSpPr>
            <a:spLocks noGrp="1"/>
          </p:cNvSpPr>
          <p:nvPr>
            <p:ph idx="1"/>
          </p:nvPr>
        </p:nvSpPr>
        <p:spPr>
          <a:xfrm>
            <a:off x="380999" y="1422400"/>
            <a:ext cx="8458201" cy="5130800"/>
          </a:xfrm>
        </p:spPr>
        <p:txBody>
          <a:bodyPr/>
          <a:lstStyle/>
          <a:p>
            <a:r>
              <a:rPr lang="en-GB" dirty="0"/>
              <a:t>Therefore, </a:t>
            </a:r>
            <a:r>
              <a:rPr lang="en-GB"/>
              <a:t>in Matthew 13:16, Jesus </a:t>
            </a:r>
            <a:r>
              <a:rPr lang="en-GB" dirty="0"/>
              <a:t>emphasized to the disciples that:</a:t>
            </a:r>
          </a:p>
          <a:p>
            <a:pPr marL="0" indent="0">
              <a:buNone/>
            </a:pPr>
            <a:endParaRPr lang="en-SG" b="1" i="0" baseline="30000" dirty="0">
              <a:effectLst/>
              <a:latin typeface="system-ui"/>
            </a:endParaRPr>
          </a:p>
          <a:p>
            <a:pPr marL="0" indent="0">
              <a:buNone/>
            </a:pPr>
            <a:r>
              <a:rPr lang="en-SG" b="1" i="0" baseline="30000" dirty="0">
                <a:effectLst/>
                <a:latin typeface="system-ui"/>
              </a:rPr>
              <a:t>16 </a:t>
            </a:r>
            <a:r>
              <a:rPr lang="en-SG" b="0" i="0" dirty="0">
                <a:solidFill>
                  <a:srgbClr val="FFFF00"/>
                </a:solidFill>
                <a:effectLst/>
                <a:latin typeface="system-ui"/>
              </a:rPr>
              <a:t>But blessed are your eyes, for they see, and your ears, for they hear.</a:t>
            </a:r>
            <a:r>
              <a:rPr lang="en-SG" b="0" i="0" dirty="0">
                <a:effectLst/>
                <a:latin typeface="system-ui"/>
              </a:rPr>
              <a:t> </a:t>
            </a:r>
            <a:r>
              <a:rPr lang="en-SG" b="1" i="0" baseline="30000" dirty="0">
                <a:effectLst/>
                <a:latin typeface="system-ui"/>
              </a:rPr>
              <a:t>17 </a:t>
            </a:r>
            <a:r>
              <a:rPr lang="en-SG" b="0" i="0" dirty="0">
                <a:effectLst/>
                <a:latin typeface="system-ui"/>
              </a:rPr>
              <a:t>For truly, I say to you, many prophets and righteous people longed to see what you see, and did not see it, and to hear what you hear, and did not hear it.</a:t>
            </a:r>
            <a:endParaRPr lang="en-GB" dirty="0"/>
          </a:p>
          <a:p>
            <a:endParaRPr lang="en-GB" dirty="0"/>
          </a:p>
          <a:p>
            <a:endParaRPr lang="en-GB" dirty="0"/>
          </a:p>
        </p:txBody>
      </p:sp>
    </p:spTree>
    <p:extLst>
      <p:ext uri="{BB962C8B-B14F-4D97-AF65-F5344CB8AC3E}">
        <p14:creationId xmlns:p14="http://schemas.microsoft.com/office/powerpoint/2010/main" val="3890983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BA0AD-8ED8-9105-C098-2FA7368C967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C29207C-CF05-3C42-0224-DBB825120B9B}"/>
              </a:ext>
            </a:extLst>
          </p:cNvPr>
          <p:cNvSpPr>
            <a:spLocks noGrp="1"/>
          </p:cNvSpPr>
          <p:nvPr>
            <p:ph idx="1"/>
          </p:nvPr>
        </p:nvSpPr>
        <p:spPr>
          <a:xfrm>
            <a:off x="457201" y="1422400"/>
            <a:ext cx="8629650" cy="5130800"/>
          </a:xfrm>
        </p:spPr>
        <p:txBody>
          <a:bodyPr lIns="90000">
            <a:normAutofit/>
          </a:bodyPr>
          <a:lstStyle/>
          <a:p>
            <a:endParaRPr lang="en-GB" dirty="0"/>
          </a:p>
          <a:p>
            <a:r>
              <a:rPr lang="en-GB" dirty="0"/>
              <a:t>The disciples were blessed!</a:t>
            </a:r>
          </a:p>
          <a:p>
            <a:endParaRPr lang="en-GB" dirty="0"/>
          </a:p>
          <a:p>
            <a:r>
              <a:rPr lang="en-GB" dirty="0"/>
              <a:t>We are blessed! Because we believe when we have not seen; but heard through the preaching of the word!</a:t>
            </a:r>
          </a:p>
          <a:p>
            <a:endParaRPr lang="en-GB" dirty="0"/>
          </a:p>
          <a:p>
            <a:pPr lvl="1"/>
            <a:endParaRPr lang="en-GB" dirty="0"/>
          </a:p>
        </p:txBody>
      </p:sp>
    </p:spTree>
    <p:extLst>
      <p:ext uri="{BB962C8B-B14F-4D97-AF65-F5344CB8AC3E}">
        <p14:creationId xmlns:p14="http://schemas.microsoft.com/office/powerpoint/2010/main" val="2430350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14B5-C802-0F72-7D14-74BF55F203E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11E0D63-9967-A87F-2A7F-4AE2FEC8214E}"/>
              </a:ext>
            </a:extLst>
          </p:cNvPr>
          <p:cNvSpPr>
            <a:spLocks noGrp="1"/>
          </p:cNvSpPr>
          <p:nvPr>
            <p:ph idx="1"/>
          </p:nvPr>
        </p:nvSpPr>
        <p:spPr>
          <a:xfrm>
            <a:off x="566737" y="1409700"/>
            <a:ext cx="8010525" cy="5130800"/>
          </a:xfrm>
        </p:spPr>
        <p:txBody>
          <a:bodyPr/>
          <a:lstStyle/>
          <a:p>
            <a:r>
              <a:rPr lang="en-GB" dirty="0"/>
              <a:t>Jesus then went on to further explain the faithful hearing of God’s word by explaining the Parable of the Sower:</a:t>
            </a:r>
          </a:p>
          <a:p>
            <a:endParaRPr lang="en-GB" dirty="0"/>
          </a:p>
          <a:p>
            <a:pPr marL="0" indent="0">
              <a:buNone/>
            </a:pPr>
            <a:r>
              <a:rPr lang="en-GB" dirty="0"/>
              <a:t> </a:t>
            </a:r>
          </a:p>
        </p:txBody>
      </p:sp>
      <p:pic>
        <p:nvPicPr>
          <p:cNvPr id="4098" name="Picture 2" descr="Jesus Gives the Parable of the Sower - Tell Me the Stories of Jesus">
            <a:extLst>
              <a:ext uri="{FF2B5EF4-FFF2-40B4-BE49-F238E27FC236}">
                <a16:creationId xmlns:a16="http://schemas.microsoft.com/office/drawing/2014/main" id="{BB94B44D-B4B0-0FF4-8C40-D24DC221A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325" y="3130550"/>
            <a:ext cx="5471332" cy="340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263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AA1E-5A48-356D-2443-02878D734D45}"/>
              </a:ext>
            </a:extLst>
          </p:cNvPr>
          <p:cNvSpPr>
            <a:spLocks noGrp="1"/>
          </p:cNvSpPr>
          <p:nvPr>
            <p:ph type="title"/>
          </p:nvPr>
        </p:nvSpPr>
        <p:spPr>
          <a:xfrm>
            <a:off x="228600" y="1400277"/>
            <a:ext cx="8010525" cy="1257300"/>
          </a:xfrm>
        </p:spPr>
        <p:txBody>
          <a:bodyPr lIns="90000">
            <a:normAutofit fontScale="90000"/>
          </a:bodyPr>
          <a:lstStyle/>
          <a:p>
            <a:r>
              <a:rPr lang="en-GB" sz="3200" dirty="0"/>
              <a:t>In the parable, we are told that seeds fell on four types of environment, which equates to four types of heart condition:</a:t>
            </a:r>
          </a:p>
        </p:txBody>
      </p:sp>
      <p:sp>
        <p:nvSpPr>
          <p:cNvPr id="3" name="Content Placeholder 2">
            <a:extLst>
              <a:ext uri="{FF2B5EF4-FFF2-40B4-BE49-F238E27FC236}">
                <a16:creationId xmlns:a16="http://schemas.microsoft.com/office/drawing/2014/main" id="{158ADF20-18DA-ED69-9DFA-7DB4A07FE1B6}"/>
              </a:ext>
            </a:extLst>
          </p:cNvPr>
          <p:cNvSpPr>
            <a:spLocks noGrp="1"/>
          </p:cNvSpPr>
          <p:nvPr>
            <p:ph idx="1"/>
          </p:nvPr>
        </p:nvSpPr>
        <p:spPr>
          <a:xfrm>
            <a:off x="228600" y="2657576"/>
            <a:ext cx="8858251" cy="3895623"/>
          </a:xfrm>
        </p:spPr>
        <p:txBody>
          <a:bodyPr/>
          <a:lstStyle/>
          <a:p>
            <a:endParaRPr lang="en-GB" dirty="0"/>
          </a:p>
          <a:p>
            <a:r>
              <a:rPr lang="en-GB" dirty="0"/>
              <a:t>Along the path = Hardened heart</a:t>
            </a:r>
          </a:p>
          <a:p>
            <a:r>
              <a:rPr lang="en-GB" dirty="0"/>
              <a:t>Rocky ground = Shallow heart</a:t>
            </a:r>
          </a:p>
          <a:p>
            <a:r>
              <a:rPr lang="en-GB" dirty="0"/>
              <a:t>Among thorns = Distracted heart</a:t>
            </a:r>
          </a:p>
          <a:p>
            <a:r>
              <a:rPr lang="en-GB" dirty="0"/>
              <a:t>Good soil = Sincere (Transformed) heart </a:t>
            </a:r>
          </a:p>
        </p:txBody>
      </p:sp>
    </p:spTree>
    <p:extLst>
      <p:ext uri="{BB962C8B-B14F-4D97-AF65-F5344CB8AC3E}">
        <p14:creationId xmlns:p14="http://schemas.microsoft.com/office/powerpoint/2010/main" val="2096844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3F77-870B-6D26-DECA-142D8BEAC486}"/>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5FF4FCC7-02C9-C02C-775D-05CDAAE8C706}"/>
              </a:ext>
            </a:extLst>
          </p:cNvPr>
          <p:cNvSpPr>
            <a:spLocks noGrp="1"/>
          </p:cNvSpPr>
          <p:nvPr>
            <p:ph idx="1"/>
          </p:nvPr>
        </p:nvSpPr>
        <p:spPr>
          <a:xfrm>
            <a:off x="457201" y="1422400"/>
            <a:ext cx="8305799" cy="5130800"/>
          </a:xfrm>
        </p:spPr>
        <p:txBody>
          <a:bodyPr/>
          <a:lstStyle/>
          <a:p>
            <a:pPr marL="0" indent="0">
              <a:buNone/>
            </a:pPr>
            <a:r>
              <a:rPr lang="en-SG" b="0" i="0" dirty="0">
                <a:effectLst/>
                <a:latin typeface="system-ui"/>
              </a:rPr>
              <a:t>Parab</a:t>
            </a:r>
            <a:r>
              <a:rPr lang="en-SG" dirty="0">
                <a:latin typeface="system-ui"/>
              </a:rPr>
              <a:t>le: </a:t>
            </a:r>
            <a:r>
              <a:rPr lang="en-SG" b="0" i="0" dirty="0">
                <a:effectLst/>
                <a:latin typeface="system-ui"/>
              </a:rPr>
              <a:t>“A sower went out to sow. </a:t>
            </a:r>
            <a:r>
              <a:rPr lang="en-SG" b="1" i="0" baseline="30000" dirty="0">
                <a:effectLst/>
                <a:latin typeface="system-ui"/>
              </a:rPr>
              <a:t>4 </a:t>
            </a:r>
            <a:r>
              <a:rPr lang="en-SG" b="0" i="0" dirty="0">
                <a:effectLst/>
                <a:latin typeface="system-ui"/>
              </a:rPr>
              <a:t>And as he sowed, some seeds </a:t>
            </a:r>
            <a:r>
              <a:rPr lang="en-SG" b="0" i="0" dirty="0">
                <a:solidFill>
                  <a:srgbClr val="FFFF00"/>
                </a:solidFill>
                <a:effectLst/>
                <a:latin typeface="system-ui"/>
              </a:rPr>
              <a:t>fell along the path</a:t>
            </a:r>
            <a:r>
              <a:rPr lang="en-SG" b="0" i="0" dirty="0">
                <a:effectLst/>
                <a:latin typeface="system-ui"/>
              </a:rPr>
              <a:t>, and the birds came and devoured them. </a:t>
            </a:r>
          </a:p>
          <a:p>
            <a:pPr marL="0" indent="0">
              <a:buNone/>
            </a:pPr>
            <a:endParaRPr lang="en-SG" dirty="0">
              <a:latin typeface="system-ui"/>
            </a:endParaRPr>
          </a:p>
          <a:p>
            <a:pPr marL="0" indent="0">
              <a:buNone/>
            </a:pPr>
            <a:r>
              <a:rPr lang="en-SG" dirty="0">
                <a:latin typeface="system-ui"/>
              </a:rPr>
              <a:t>Jesus’ Explanation: “</a:t>
            </a:r>
            <a:r>
              <a:rPr lang="en-SG" b="1" i="0" baseline="30000" dirty="0">
                <a:effectLst/>
                <a:latin typeface="system-ui"/>
              </a:rPr>
              <a:t>19 </a:t>
            </a:r>
            <a:r>
              <a:rPr lang="en-SG" b="0" i="0" dirty="0">
                <a:effectLst/>
                <a:latin typeface="system-ui"/>
              </a:rPr>
              <a:t>When </a:t>
            </a:r>
            <a:r>
              <a:rPr lang="en-SG" b="0" i="0" u="sng" dirty="0">
                <a:solidFill>
                  <a:srgbClr val="FFFF00"/>
                </a:solidFill>
                <a:effectLst/>
                <a:latin typeface="system-ui"/>
              </a:rPr>
              <a:t>anyone</a:t>
            </a:r>
            <a:r>
              <a:rPr lang="en-SG" b="0" i="0" dirty="0">
                <a:effectLst/>
                <a:latin typeface="system-ui"/>
              </a:rPr>
              <a:t> </a:t>
            </a:r>
            <a:r>
              <a:rPr lang="en-SG" b="0" i="0" dirty="0">
                <a:solidFill>
                  <a:srgbClr val="FFFF00"/>
                </a:solidFill>
                <a:effectLst/>
                <a:latin typeface="system-ui"/>
              </a:rPr>
              <a:t>hears the word </a:t>
            </a:r>
            <a:r>
              <a:rPr lang="en-SG" b="0" i="0" dirty="0">
                <a:effectLst/>
                <a:latin typeface="system-ui"/>
              </a:rPr>
              <a:t>of the kingdom and </a:t>
            </a:r>
            <a:r>
              <a:rPr lang="en-SG" b="0" i="0" dirty="0">
                <a:solidFill>
                  <a:srgbClr val="FFFF00"/>
                </a:solidFill>
                <a:effectLst/>
                <a:latin typeface="system-ui"/>
              </a:rPr>
              <a:t>does not understand it</a:t>
            </a:r>
            <a:r>
              <a:rPr lang="en-SG" b="0" i="0" dirty="0">
                <a:effectLst/>
                <a:latin typeface="system-ui"/>
              </a:rPr>
              <a:t>, the evil one comes and snatches away what has been sown in his heart. This is what was sown along the path.”</a:t>
            </a:r>
            <a:endParaRPr lang="en-GB" dirty="0"/>
          </a:p>
        </p:txBody>
      </p:sp>
    </p:spTree>
    <p:extLst>
      <p:ext uri="{BB962C8B-B14F-4D97-AF65-F5344CB8AC3E}">
        <p14:creationId xmlns:p14="http://schemas.microsoft.com/office/powerpoint/2010/main" val="4224962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9594-274B-DDAA-40E2-B60DB7EC62FC}"/>
              </a:ext>
            </a:extLst>
          </p:cNvPr>
          <p:cNvSpPr>
            <a:spLocks noGrp="1"/>
          </p:cNvSpPr>
          <p:nvPr>
            <p:ph type="title"/>
          </p:nvPr>
        </p:nvSpPr>
        <p:spPr/>
        <p:txBody>
          <a:bodyPr/>
          <a:lstStyle/>
          <a:p>
            <a:r>
              <a:rPr lang="en-GB" dirty="0"/>
              <a:t>Sower and seed?</a:t>
            </a:r>
          </a:p>
        </p:txBody>
      </p:sp>
      <p:sp>
        <p:nvSpPr>
          <p:cNvPr id="3" name="Content Placeholder 2">
            <a:extLst>
              <a:ext uri="{FF2B5EF4-FFF2-40B4-BE49-F238E27FC236}">
                <a16:creationId xmlns:a16="http://schemas.microsoft.com/office/drawing/2014/main" id="{6015329A-B3EE-EDCD-FBBE-F2AC653E54DF}"/>
              </a:ext>
            </a:extLst>
          </p:cNvPr>
          <p:cNvSpPr>
            <a:spLocks noGrp="1"/>
          </p:cNvSpPr>
          <p:nvPr>
            <p:ph idx="1"/>
          </p:nvPr>
        </p:nvSpPr>
        <p:spPr>
          <a:xfrm>
            <a:off x="609601" y="1422400"/>
            <a:ext cx="8477250" cy="5130800"/>
          </a:xfrm>
        </p:spPr>
        <p:txBody>
          <a:bodyPr lIns="90000">
            <a:normAutofit/>
          </a:bodyPr>
          <a:lstStyle/>
          <a:p>
            <a:r>
              <a:rPr lang="en-GB" dirty="0"/>
              <a:t>The seed is the word of God. </a:t>
            </a:r>
          </a:p>
          <a:p>
            <a:endParaRPr lang="en-GB" dirty="0"/>
          </a:p>
          <a:p>
            <a:r>
              <a:rPr lang="en-GB" dirty="0"/>
              <a:t>The parable did not differentiate between believers and non-believers.</a:t>
            </a:r>
          </a:p>
          <a:p>
            <a:endParaRPr lang="en-GB" dirty="0"/>
          </a:p>
          <a:p>
            <a:r>
              <a:rPr lang="en-GB" dirty="0"/>
              <a:t>The sower is anyone who sow the word of God.</a:t>
            </a:r>
          </a:p>
        </p:txBody>
      </p:sp>
    </p:spTree>
    <p:extLst>
      <p:ext uri="{BB962C8B-B14F-4D97-AF65-F5344CB8AC3E}">
        <p14:creationId xmlns:p14="http://schemas.microsoft.com/office/powerpoint/2010/main" val="3828082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0BEB-30FD-0C86-3C22-A9A4342A3D02}"/>
              </a:ext>
            </a:extLst>
          </p:cNvPr>
          <p:cNvSpPr>
            <a:spLocks noGrp="1"/>
          </p:cNvSpPr>
          <p:nvPr>
            <p:ph type="title"/>
          </p:nvPr>
        </p:nvSpPr>
        <p:spPr>
          <a:xfrm>
            <a:off x="1076325" y="152400"/>
            <a:ext cx="8010525" cy="1257300"/>
          </a:xfrm>
        </p:spPr>
        <p:txBody>
          <a:bodyPr wrap="square" anchor="ctr">
            <a:normAutofit/>
          </a:bodyPr>
          <a:lstStyle/>
          <a:p>
            <a:r>
              <a:rPr lang="en-GB" dirty="0"/>
              <a:t>Sower and seed?</a:t>
            </a:r>
          </a:p>
        </p:txBody>
      </p:sp>
      <p:sp>
        <p:nvSpPr>
          <p:cNvPr id="3" name="Content Placeholder 2">
            <a:extLst>
              <a:ext uri="{FF2B5EF4-FFF2-40B4-BE49-F238E27FC236}">
                <a16:creationId xmlns:a16="http://schemas.microsoft.com/office/drawing/2014/main" id="{1DADB01B-180C-8126-6070-65D555A5BF05}"/>
              </a:ext>
            </a:extLst>
          </p:cNvPr>
          <p:cNvSpPr>
            <a:spLocks noGrp="1"/>
          </p:cNvSpPr>
          <p:nvPr>
            <p:ph sz="half" idx="1"/>
          </p:nvPr>
        </p:nvSpPr>
        <p:spPr>
          <a:xfrm>
            <a:off x="304800" y="1422400"/>
            <a:ext cx="4648200" cy="5130800"/>
          </a:xfrm>
        </p:spPr>
        <p:txBody>
          <a:bodyPr wrap="square" anchor="t">
            <a:normAutofit/>
          </a:bodyPr>
          <a:lstStyle/>
          <a:p>
            <a:r>
              <a:rPr lang="en-GB" dirty="0"/>
              <a:t>The sower was not a “careless” farmer.</a:t>
            </a:r>
          </a:p>
          <a:p>
            <a:endParaRPr lang="en-GB" dirty="0"/>
          </a:p>
          <a:p>
            <a:r>
              <a:rPr lang="en-US" dirty="0"/>
              <a:t>During Jesus’ time, f</a:t>
            </a:r>
            <a:r>
              <a:rPr lang="en-US" dirty="0">
                <a:effectLst/>
              </a:rPr>
              <a:t>ertile lands were not separated by fences but marked by stones. Often, footpaths could even cut across these lands. </a:t>
            </a:r>
          </a:p>
          <a:p>
            <a:endParaRPr lang="en-US" dirty="0"/>
          </a:p>
        </p:txBody>
      </p:sp>
      <p:pic>
        <p:nvPicPr>
          <p:cNvPr id="3074" name="Picture 2" descr="Sowers, Seeds, And Soils – A Sermon On Matthew 13:1-9, 18-23 – Interrupting  the Silence">
            <a:extLst>
              <a:ext uri="{FF2B5EF4-FFF2-40B4-BE49-F238E27FC236}">
                <a16:creationId xmlns:a16="http://schemas.microsoft.com/office/drawing/2014/main" id="{0DE4F2D6-8EF1-3A21-9B90-D244F76420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081587" y="2117676"/>
            <a:ext cx="3929062" cy="2622648"/>
          </a:xfrm>
          <a:prstGeom prst="rect">
            <a:avLst/>
          </a:prstGeom>
          <a:solidFill>
            <a:srgbClr val="FFFFFF"/>
          </a:solidFill>
        </p:spPr>
      </p:pic>
    </p:spTree>
    <p:extLst>
      <p:ext uri="{BB962C8B-B14F-4D97-AF65-F5344CB8AC3E}">
        <p14:creationId xmlns:p14="http://schemas.microsoft.com/office/powerpoint/2010/main" val="1583459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3CF6-F069-F7C5-8AF7-423049BB1BE9}"/>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B07A5EF3-5127-8C04-1106-C2BA773DF46B}"/>
              </a:ext>
            </a:extLst>
          </p:cNvPr>
          <p:cNvSpPr>
            <a:spLocks noGrp="1"/>
          </p:cNvSpPr>
          <p:nvPr>
            <p:ph idx="1"/>
          </p:nvPr>
        </p:nvSpPr>
        <p:spPr>
          <a:xfrm>
            <a:off x="381001" y="1422400"/>
            <a:ext cx="8229599" cy="5130800"/>
          </a:xfrm>
        </p:spPr>
        <p:txBody>
          <a:bodyPr lIns="90000">
            <a:normAutofit/>
          </a:bodyPr>
          <a:lstStyle/>
          <a:p>
            <a:r>
              <a:rPr lang="en-GB" dirty="0"/>
              <a:t>A situation where the word of God </a:t>
            </a:r>
            <a:r>
              <a:rPr lang="en-GB" dirty="0">
                <a:solidFill>
                  <a:srgbClr val="FFFF00"/>
                </a:solidFill>
              </a:rPr>
              <a:t>is rejected or that it failed to somehow penetrate the heart</a:t>
            </a:r>
            <a:r>
              <a:rPr lang="en-GB" dirty="0"/>
              <a:t>. </a:t>
            </a:r>
          </a:p>
          <a:p>
            <a:endParaRPr lang="en-GB" dirty="0"/>
          </a:p>
          <a:p>
            <a:r>
              <a:rPr lang="en-GB" dirty="0"/>
              <a:t>“did not understand” does not mean ignorance (as in I do not know), but intentional rejection or the failure to grasp the spiritual meaning of the word. </a:t>
            </a:r>
          </a:p>
          <a:p>
            <a:endParaRPr lang="en-GB" dirty="0"/>
          </a:p>
        </p:txBody>
      </p:sp>
    </p:spTree>
    <p:extLst>
      <p:ext uri="{BB962C8B-B14F-4D97-AF65-F5344CB8AC3E}">
        <p14:creationId xmlns:p14="http://schemas.microsoft.com/office/powerpoint/2010/main" val="672049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58DF4-A6CD-336A-5E29-EBCAF324C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C5F9C6-FAF6-6132-4143-E54A73F1BD86}"/>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ED5CA1D8-4D0F-B66E-6745-4A253FDEE4ED}"/>
              </a:ext>
            </a:extLst>
          </p:cNvPr>
          <p:cNvSpPr>
            <a:spLocks noGrp="1"/>
          </p:cNvSpPr>
          <p:nvPr>
            <p:ph idx="1"/>
          </p:nvPr>
        </p:nvSpPr>
        <p:spPr>
          <a:xfrm>
            <a:off x="381001" y="1422400"/>
            <a:ext cx="8705850" cy="5130800"/>
          </a:xfrm>
        </p:spPr>
        <p:txBody>
          <a:bodyPr lIns="90000">
            <a:normAutofit/>
          </a:bodyPr>
          <a:lstStyle/>
          <a:p>
            <a:r>
              <a:rPr lang="en-GB" dirty="0"/>
              <a:t>Those who reject the word or allow the word to slip them by, will have the word snatched from their heart. </a:t>
            </a:r>
          </a:p>
          <a:p>
            <a:pPr marL="0" indent="0">
              <a:buNone/>
            </a:pPr>
            <a:endParaRPr lang="en-GB" dirty="0"/>
          </a:p>
          <a:p>
            <a:r>
              <a:rPr lang="en-GB" dirty="0"/>
              <a:t>This group of persons have a </a:t>
            </a:r>
            <a:r>
              <a:rPr lang="en-GB" dirty="0">
                <a:solidFill>
                  <a:srgbClr val="FFFF00"/>
                </a:solidFill>
              </a:rPr>
              <a:t>hardened heart </a:t>
            </a:r>
            <a:r>
              <a:rPr lang="en-GB" dirty="0"/>
              <a:t>towards the word.  </a:t>
            </a:r>
          </a:p>
        </p:txBody>
      </p:sp>
    </p:spTree>
    <p:extLst>
      <p:ext uri="{BB962C8B-B14F-4D97-AF65-F5344CB8AC3E}">
        <p14:creationId xmlns:p14="http://schemas.microsoft.com/office/powerpoint/2010/main" val="3305952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BA76-1EE4-2821-8586-09286B3EAD33}"/>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179B8D83-0BF4-B386-63D0-1AC3F15A4CE1}"/>
              </a:ext>
            </a:extLst>
          </p:cNvPr>
          <p:cNvSpPr>
            <a:spLocks noGrp="1"/>
          </p:cNvSpPr>
          <p:nvPr>
            <p:ph idx="1"/>
          </p:nvPr>
        </p:nvSpPr>
        <p:spPr>
          <a:xfrm>
            <a:off x="381001" y="1422400"/>
            <a:ext cx="8077199" cy="5130800"/>
          </a:xfrm>
        </p:spPr>
        <p:txBody>
          <a:bodyPr lIns="90000">
            <a:normAutofit/>
          </a:bodyPr>
          <a:lstStyle/>
          <a:p>
            <a:pPr marL="0" indent="0">
              <a:buNone/>
            </a:pPr>
            <a:r>
              <a:rPr lang="en-GB" u="sng" dirty="0"/>
              <a:t>How do we apply? </a:t>
            </a:r>
          </a:p>
          <a:p>
            <a:pPr marL="0" indent="0">
              <a:buNone/>
            </a:pPr>
            <a:endParaRPr lang="en-GB" u="sng" dirty="0"/>
          </a:p>
          <a:p>
            <a:r>
              <a:rPr lang="en-GB" dirty="0"/>
              <a:t>The hardened heart illustration refers to those who are not believers or even some who fell from the faith. </a:t>
            </a:r>
          </a:p>
          <a:p>
            <a:endParaRPr lang="en-GB" dirty="0"/>
          </a:p>
          <a:p>
            <a:r>
              <a:rPr lang="en-GB" dirty="0"/>
              <a:t>There will be persons in our circles of relationships </a:t>
            </a:r>
            <a:r>
              <a:rPr lang="en-GB" dirty="0">
                <a:solidFill>
                  <a:srgbClr val="FFFF00"/>
                </a:solidFill>
              </a:rPr>
              <a:t>who will have hardened hearts towards the Gospel</a:t>
            </a:r>
            <a:r>
              <a:rPr lang="en-GB" dirty="0"/>
              <a:t>.</a:t>
            </a:r>
          </a:p>
          <a:p>
            <a:pPr marL="514350" indent="-514350">
              <a:buAutoNum type="arabicPeriod"/>
            </a:pPr>
            <a:endParaRPr lang="en-GB" dirty="0"/>
          </a:p>
        </p:txBody>
      </p:sp>
    </p:spTree>
    <p:extLst>
      <p:ext uri="{BB962C8B-B14F-4D97-AF65-F5344CB8AC3E}">
        <p14:creationId xmlns:p14="http://schemas.microsoft.com/office/powerpoint/2010/main" val="2204320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28739-BB63-E95E-7EFE-ED5DB9A84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9F601-8A0F-C672-41B9-E2EF6297462C}"/>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B1D249D4-1BAA-2470-4789-0AFB9530988A}"/>
              </a:ext>
            </a:extLst>
          </p:cNvPr>
          <p:cNvSpPr>
            <a:spLocks noGrp="1"/>
          </p:cNvSpPr>
          <p:nvPr>
            <p:ph idx="1"/>
          </p:nvPr>
        </p:nvSpPr>
        <p:spPr>
          <a:xfrm>
            <a:off x="381001" y="1422400"/>
            <a:ext cx="8534399" cy="5130800"/>
          </a:xfrm>
        </p:spPr>
        <p:txBody>
          <a:bodyPr lIns="90000">
            <a:normAutofit/>
          </a:bodyPr>
          <a:lstStyle/>
          <a:p>
            <a:pPr marL="0" indent="0">
              <a:buNone/>
            </a:pPr>
            <a:r>
              <a:rPr lang="en-GB" u="sng" dirty="0"/>
              <a:t>Application</a:t>
            </a:r>
          </a:p>
          <a:p>
            <a:pPr marL="0" indent="0">
              <a:buNone/>
            </a:pPr>
            <a:endParaRPr lang="en-GB" u="sng" dirty="0"/>
          </a:p>
          <a:p>
            <a:r>
              <a:rPr lang="en-GB" dirty="0"/>
              <a:t>Based on the parable, even Jesus did not get a 100% response rate. </a:t>
            </a:r>
          </a:p>
          <a:p>
            <a:endParaRPr lang="en-GB" dirty="0"/>
          </a:p>
          <a:p>
            <a:r>
              <a:rPr lang="en-GB" dirty="0"/>
              <a:t>So, </a:t>
            </a:r>
            <a:r>
              <a:rPr lang="en-GB" dirty="0">
                <a:solidFill>
                  <a:srgbClr val="FFFF00"/>
                </a:solidFill>
              </a:rPr>
              <a:t>we need not be too discouraged</a:t>
            </a:r>
            <a:r>
              <a:rPr lang="en-GB" dirty="0"/>
              <a:t> when some reject the Gospel or even slam the door at us.</a:t>
            </a:r>
          </a:p>
          <a:p>
            <a:endParaRPr lang="en-GB" dirty="0"/>
          </a:p>
          <a:p>
            <a:endParaRPr lang="en-GB" dirty="0"/>
          </a:p>
        </p:txBody>
      </p:sp>
    </p:spTree>
    <p:extLst>
      <p:ext uri="{BB962C8B-B14F-4D97-AF65-F5344CB8AC3E}">
        <p14:creationId xmlns:p14="http://schemas.microsoft.com/office/powerpoint/2010/main" val="4064359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4BFBC-BAC7-72B7-7A14-0CC7F759A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F7DBA-4CB8-C4D6-D7EB-46B14D9ED438}"/>
              </a:ext>
            </a:extLst>
          </p:cNvPr>
          <p:cNvSpPr>
            <a:spLocks noGrp="1"/>
          </p:cNvSpPr>
          <p:nvPr>
            <p:ph type="title"/>
          </p:nvPr>
        </p:nvSpPr>
        <p:spPr/>
        <p:txBody>
          <a:bodyPr/>
          <a:lstStyle/>
          <a:p>
            <a:r>
              <a:rPr lang="en-GB" dirty="0"/>
              <a:t>Seeds along the path</a:t>
            </a:r>
          </a:p>
        </p:txBody>
      </p:sp>
      <p:sp>
        <p:nvSpPr>
          <p:cNvPr id="3" name="Content Placeholder 2">
            <a:extLst>
              <a:ext uri="{FF2B5EF4-FFF2-40B4-BE49-F238E27FC236}">
                <a16:creationId xmlns:a16="http://schemas.microsoft.com/office/drawing/2014/main" id="{5F9EBD57-1E42-F788-41AE-9FA8C9BE3A77}"/>
              </a:ext>
            </a:extLst>
          </p:cNvPr>
          <p:cNvSpPr>
            <a:spLocks noGrp="1"/>
          </p:cNvSpPr>
          <p:nvPr>
            <p:ph idx="1"/>
          </p:nvPr>
        </p:nvSpPr>
        <p:spPr>
          <a:xfrm>
            <a:off x="381001" y="1422400"/>
            <a:ext cx="8534399" cy="5130800"/>
          </a:xfrm>
        </p:spPr>
        <p:txBody>
          <a:bodyPr lIns="90000">
            <a:noAutofit/>
          </a:bodyPr>
          <a:lstStyle/>
          <a:p>
            <a:pPr marL="0" indent="0">
              <a:buNone/>
            </a:pPr>
            <a:r>
              <a:rPr lang="en-GB" u="sng" dirty="0"/>
              <a:t>Application</a:t>
            </a:r>
          </a:p>
          <a:p>
            <a:r>
              <a:rPr lang="en-GB" dirty="0"/>
              <a:t>What we should be focusing on is to stay faithful, pray all we can, share the Gospel with as many as we can, try all the ways we can. </a:t>
            </a:r>
            <a:r>
              <a:rPr lang="en-SG" b="0" i="0" u="none" strike="noStrike" dirty="0">
                <a:solidFill>
                  <a:srgbClr val="FFFFFF"/>
                </a:solidFill>
                <a:effectLst/>
                <a:latin typeface="Arial" panose="020B0604020202020204" pitchFamily="34" charset="0"/>
              </a:rPr>
              <a:t>just as the sower scatter the seeds all over the field. </a:t>
            </a:r>
            <a:endParaRPr lang="en-GB" dirty="0"/>
          </a:p>
          <a:p>
            <a:endParaRPr lang="en-GB" dirty="0"/>
          </a:p>
          <a:p>
            <a:r>
              <a:rPr lang="en-GB" dirty="0"/>
              <a:t>Who knows, some might just yield to the work of the Holy Spirit at the very end.</a:t>
            </a:r>
          </a:p>
          <a:p>
            <a:endParaRPr lang="en-GB" dirty="0"/>
          </a:p>
        </p:txBody>
      </p:sp>
    </p:spTree>
    <p:extLst>
      <p:ext uri="{BB962C8B-B14F-4D97-AF65-F5344CB8AC3E}">
        <p14:creationId xmlns:p14="http://schemas.microsoft.com/office/powerpoint/2010/main" val="2303269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CB98F-31B3-282C-4D5F-A850B66EC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A9DDD-D895-8555-58F3-F446DCB80846}"/>
              </a:ext>
            </a:extLst>
          </p:cNvPr>
          <p:cNvSpPr>
            <a:spLocks noGrp="1"/>
          </p:cNvSpPr>
          <p:nvPr>
            <p:ph type="title"/>
          </p:nvPr>
        </p:nvSpPr>
        <p:spPr>
          <a:xfrm>
            <a:off x="1076325" y="152400"/>
            <a:ext cx="8010525" cy="1257300"/>
          </a:xfrm>
        </p:spPr>
        <p:txBody>
          <a:bodyPr wrap="square" anchor="ctr">
            <a:normAutofit/>
          </a:bodyPr>
          <a:lstStyle/>
          <a:p>
            <a:r>
              <a:rPr lang="en-GB" dirty="0"/>
              <a:t>Seeds along the path</a:t>
            </a:r>
          </a:p>
        </p:txBody>
      </p:sp>
      <p:sp>
        <p:nvSpPr>
          <p:cNvPr id="3" name="Content Placeholder 2">
            <a:extLst>
              <a:ext uri="{FF2B5EF4-FFF2-40B4-BE49-F238E27FC236}">
                <a16:creationId xmlns:a16="http://schemas.microsoft.com/office/drawing/2014/main" id="{CCFFE840-5F4A-24B4-70BF-CE7B5391AA62}"/>
              </a:ext>
            </a:extLst>
          </p:cNvPr>
          <p:cNvSpPr>
            <a:spLocks noGrp="1"/>
          </p:cNvSpPr>
          <p:nvPr>
            <p:ph sz="half" idx="1"/>
          </p:nvPr>
        </p:nvSpPr>
        <p:spPr>
          <a:xfrm>
            <a:off x="304800" y="1423649"/>
            <a:ext cx="4572000" cy="5130800"/>
          </a:xfrm>
        </p:spPr>
        <p:txBody>
          <a:bodyPr wrap="square" lIns="90000" anchor="t">
            <a:normAutofit/>
          </a:bodyPr>
          <a:lstStyle/>
          <a:p>
            <a:pPr marL="0" indent="0">
              <a:buNone/>
            </a:pPr>
            <a:r>
              <a:rPr lang="en-GB" u="sng" dirty="0"/>
              <a:t>Application</a:t>
            </a:r>
            <a:endParaRPr lang="en-GB" dirty="0"/>
          </a:p>
          <a:p>
            <a:pPr marL="0" indent="0">
              <a:buNone/>
            </a:pPr>
            <a:endParaRPr lang="en-GB" dirty="0"/>
          </a:p>
          <a:p>
            <a:pPr marL="0" indent="0">
              <a:buNone/>
            </a:pPr>
            <a:r>
              <a:rPr lang="en-GB" dirty="0"/>
              <a:t>As Stacey shared the last sermon, we might </a:t>
            </a:r>
            <a:r>
              <a:rPr lang="en-GB" dirty="0">
                <a:solidFill>
                  <a:srgbClr val="FFFF00"/>
                </a:solidFill>
              </a:rPr>
              <a:t>get three kinds of surprise</a:t>
            </a:r>
            <a:r>
              <a:rPr lang="en-GB" dirty="0"/>
              <a:t> when we are finally with God in the new heavens and new earth. </a:t>
            </a:r>
          </a:p>
          <a:p>
            <a:pPr lvl="1"/>
            <a:endParaRPr lang="en-GB" sz="2800" dirty="0"/>
          </a:p>
        </p:txBody>
      </p:sp>
      <p:pic>
        <p:nvPicPr>
          <p:cNvPr id="4098" name="Picture 2" descr="Turning Points: CS Lewis' Long Journey To Salvation – City News">
            <a:extLst>
              <a:ext uri="{FF2B5EF4-FFF2-40B4-BE49-F238E27FC236}">
                <a16:creationId xmlns:a16="http://schemas.microsoft.com/office/drawing/2014/main" id="{759F5FAE-C79D-076A-F522-FB721D8954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069" r="7942" b="-2"/>
          <a:stretch>
            <a:fillRect/>
          </a:stretch>
        </p:blipFill>
        <p:spPr bwMode="auto">
          <a:xfrm>
            <a:off x="5057853" y="1423649"/>
            <a:ext cx="3929062" cy="5130800"/>
          </a:xfrm>
          <a:prstGeom prst="rect">
            <a:avLst/>
          </a:prstGeom>
          <a:solidFill>
            <a:srgbClr val="FFFFFF"/>
          </a:solidFill>
        </p:spPr>
      </p:pic>
    </p:spTree>
    <p:extLst>
      <p:ext uri="{BB962C8B-B14F-4D97-AF65-F5344CB8AC3E}">
        <p14:creationId xmlns:p14="http://schemas.microsoft.com/office/powerpoint/2010/main" val="2557584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3CFE-E4CF-A251-6DA5-6A22F3E8CF91}"/>
              </a:ext>
            </a:extLst>
          </p:cNvPr>
          <p:cNvSpPr>
            <a:spLocks noGrp="1"/>
          </p:cNvSpPr>
          <p:nvPr>
            <p:ph type="title"/>
          </p:nvPr>
        </p:nvSpPr>
        <p:spPr/>
        <p:txBody>
          <a:bodyPr/>
          <a:lstStyle/>
          <a:p>
            <a:r>
              <a:rPr lang="en-GB" dirty="0"/>
              <a:t>Seeds on rocky ground</a:t>
            </a:r>
          </a:p>
        </p:txBody>
      </p:sp>
      <p:sp>
        <p:nvSpPr>
          <p:cNvPr id="3" name="Content Placeholder 2">
            <a:extLst>
              <a:ext uri="{FF2B5EF4-FFF2-40B4-BE49-F238E27FC236}">
                <a16:creationId xmlns:a16="http://schemas.microsoft.com/office/drawing/2014/main" id="{AFDE04CF-B356-60FF-323A-DE205631B7B3}"/>
              </a:ext>
            </a:extLst>
          </p:cNvPr>
          <p:cNvSpPr>
            <a:spLocks noGrp="1"/>
          </p:cNvSpPr>
          <p:nvPr>
            <p:ph idx="1"/>
          </p:nvPr>
        </p:nvSpPr>
        <p:spPr>
          <a:xfrm>
            <a:off x="457201" y="1422400"/>
            <a:ext cx="8629650" cy="5130800"/>
          </a:xfrm>
        </p:spPr>
        <p:txBody>
          <a:bodyPr lIns="90000">
            <a:normAutofit fontScale="92500" lnSpcReduction="20000"/>
          </a:bodyPr>
          <a:lstStyle/>
          <a:p>
            <a:pPr marL="0" indent="0">
              <a:buNone/>
            </a:pPr>
            <a:r>
              <a:rPr lang="en-SG" dirty="0">
                <a:latin typeface="system-ui"/>
              </a:rPr>
              <a:t>Parable: “</a:t>
            </a:r>
            <a:r>
              <a:rPr lang="en-SG" b="1" i="0" baseline="30000" dirty="0">
                <a:effectLst/>
                <a:latin typeface="system-ui"/>
              </a:rPr>
              <a:t>5 </a:t>
            </a:r>
            <a:r>
              <a:rPr lang="en-SG" b="0" i="0" dirty="0">
                <a:effectLst/>
                <a:latin typeface="system-ui"/>
              </a:rPr>
              <a:t>Other seeds fell on rocky ground, where they did not have much soil, and immediately they sprang up, since they had no depth of soil, </a:t>
            </a:r>
            <a:r>
              <a:rPr lang="en-SG" b="1" i="0" baseline="30000" dirty="0">
                <a:effectLst/>
                <a:latin typeface="system-ui"/>
              </a:rPr>
              <a:t>6 </a:t>
            </a:r>
            <a:r>
              <a:rPr lang="en-SG" b="0" i="0" dirty="0">
                <a:effectLst/>
                <a:latin typeface="system-ui"/>
              </a:rPr>
              <a:t>but when the sun rose they were scorched. And since they had no root, they withered away.” </a:t>
            </a:r>
          </a:p>
          <a:p>
            <a:pPr marL="0" indent="0">
              <a:buNone/>
            </a:pPr>
            <a:endParaRPr lang="en-SG" dirty="0">
              <a:latin typeface="system-ui"/>
            </a:endParaRPr>
          </a:p>
          <a:p>
            <a:pPr marL="0" indent="0">
              <a:buNone/>
            </a:pPr>
            <a:r>
              <a:rPr lang="en-SG" dirty="0">
                <a:latin typeface="system-ui"/>
              </a:rPr>
              <a:t>Jesus’ Explanation: “</a:t>
            </a:r>
            <a:r>
              <a:rPr lang="en-SG" b="1" i="0" baseline="30000" dirty="0">
                <a:effectLst/>
                <a:latin typeface="system-ui"/>
              </a:rPr>
              <a:t>20 </a:t>
            </a:r>
            <a:r>
              <a:rPr lang="en-SG" b="0" i="0" dirty="0">
                <a:effectLst/>
                <a:latin typeface="system-ui"/>
              </a:rPr>
              <a:t>As for what was sown on rocky ground, this is the one who </a:t>
            </a:r>
            <a:r>
              <a:rPr lang="en-SG" b="0" i="0" dirty="0">
                <a:solidFill>
                  <a:srgbClr val="FFFF00"/>
                </a:solidFill>
                <a:effectLst/>
                <a:latin typeface="system-ui"/>
              </a:rPr>
              <a:t>hears the word and immediately receives it with joy</a:t>
            </a:r>
            <a:r>
              <a:rPr lang="en-SG" b="0" i="0" dirty="0">
                <a:effectLst/>
                <a:latin typeface="system-ui"/>
              </a:rPr>
              <a:t>, </a:t>
            </a:r>
            <a:r>
              <a:rPr lang="en-SG" b="1" i="0" baseline="30000" dirty="0">
                <a:effectLst/>
                <a:latin typeface="system-ui"/>
              </a:rPr>
              <a:t> 21 </a:t>
            </a:r>
            <a:r>
              <a:rPr lang="en-SG" b="0" i="0" dirty="0">
                <a:effectLst/>
                <a:latin typeface="system-ui"/>
              </a:rPr>
              <a:t>yet he has </a:t>
            </a:r>
            <a:r>
              <a:rPr lang="en-SG" b="0" i="0" dirty="0">
                <a:solidFill>
                  <a:srgbClr val="FFFF00"/>
                </a:solidFill>
                <a:effectLst/>
                <a:latin typeface="system-ui"/>
              </a:rPr>
              <a:t>no root in himself</a:t>
            </a:r>
            <a:r>
              <a:rPr lang="en-SG" b="0" i="0" dirty="0">
                <a:effectLst/>
                <a:latin typeface="system-ui"/>
              </a:rPr>
              <a:t>, but endures for a while, and when tribulation or persecution arises on account of the word, </a:t>
            </a:r>
            <a:r>
              <a:rPr lang="en-SG" b="0" i="0" dirty="0">
                <a:solidFill>
                  <a:srgbClr val="FFFF00"/>
                </a:solidFill>
                <a:effectLst/>
                <a:latin typeface="system-ui"/>
              </a:rPr>
              <a:t>immediately he falls away</a:t>
            </a:r>
            <a:r>
              <a:rPr lang="en-SG" b="0" i="0" dirty="0">
                <a:effectLst/>
                <a:latin typeface="system-ui"/>
              </a:rPr>
              <a:t>.”</a:t>
            </a:r>
            <a:endParaRPr lang="en-GB" dirty="0"/>
          </a:p>
        </p:txBody>
      </p:sp>
    </p:spTree>
    <p:extLst>
      <p:ext uri="{BB962C8B-B14F-4D97-AF65-F5344CB8AC3E}">
        <p14:creationId xmlns:p14="http://schemas.microsoft.com/office/powerpoint/2010/main" val="2355418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106D-5DC5-2E2B-A01D-6C2F997FF46E}"/>
              </a:ext>
            </a:extLst>
          </p:cNvPr>
          <p:cNvSpPr>
            <a:spLocks noGrp="1"/>
          </p:cNvSpPr>
          <p:nvPr>
            <p:ph type="title"/>
          </p:nvPr>
        </p:nvSpPr>
        <p:spPr/>
        <p:txBody>
          <a:bodyPr/>
          <a:lstStyle/>
          <a:p>
            <a:r>
              <a:rPr lang="en-GB" dirty="0"/>
              <a:t>Seeds on rocky ground</a:t>
            </a:r>
          </a:p>
        </p:txBody>
      </p:sp>
      <p:sp>
        <p:nvSpPr>
          <p:cNvPr id="3" name="Content Placeholder 2">
            <a:extLst>
              <a:ext uri="{FF2B5EF4-FFF2-40B4-BE49-F238E27FC236}">
                <a16:creationId xmlns:a16="http://schemas.microsoft.com/office/drawing/2014/main" id="{63043103-49FD-AA01-AB81-E735D4FA55E2}"/>
              </a:ext>
            </a:extLst>
          </p:cNvPr>
          <p:cNvSpPr>
            <a:spLocks noGrp="1"/>
          </p:cNvSpPr>
          <p:nvPr>
            <p:ph idx="1"/>
          </p:nvPr>
        </p:nvSpPr>
        <p:spPr>
          <a:xfrm>
            <a:off x="228600" y="1422400"/>
            <a:ext cx="8858251" cy="5130800"/>
          </a:xfrm>
        </p:spPr>
        <p:txBody>
          <a:bodyPr lIns="90000">
            <a:normAutofit/>
          </a:bodyPr>
          <a:lstStyle/>
          <a:p>
            <a:r>
              <a:rPr lang="en-GB" dirty="0"/>
              <a:t>A situation where those who hear the word receives it </a:t>
            </a:r>
            <a:r>
              <a:rPr lang="en-GB" dirty="0">
                <a:solidFill>
                  <a:srgbClr val="FFFF00"/>
                </a:solidFill>
              </a:rPr>
              <a:t>hastily with joy. </a:t>
            </a:r>
          </a:p>
          <a:p>
            <a:endParaRPr lang="en-GB" dirty="0"/>
          </a:p>
          <a:p>
            <a:r>
              <a:rPr lang="en-GB" dirty="0"/>
              <a:t>However, because they received it without sincere faith; </a:t>
            </a:r>
            <a:r>
              <a:rPr lang="en-GB" dirty="0">
                <a:solidFill>
                  <a:srgbClr val="FFFF00"/>
                </a:solidFill>
              </a:rPr>
              <a:t>their joy was short lived. </a:t>
            </a:r>
          </a:p>
          <a:p>
            <a:endParaRPr lang="en-GB" dirty="0"/>
          </a:p>
          <a:p>
            <a:r>
              <a:rPr lang="en-GB" dirty="0"/>
              <a:t>When the trials of life and demands of being a disciple kicks in, </a:t>
            </a:r>
            <a:r>
              <a:rPr lang="en-GB" dirty="0">
                <a:solidFill>
                  <a:srgbClr val="FFFF00"/>
                </a:solidFill>
              </a:rPr>
              <a:t>they chose to flee.</a:t>
            </a:r>
          </a:p>
          <a:p>
            <a:endParaRPr lang="en-GB" dirty="0"/>
          </a:p>
          <a:p>
            <a:endParaRPr lang="en-GB" dirty="0"/>
          </a:p>
        </p:txBody>
      </p:sp>
    </p:spTree>
    <p:extLst>
      <p:ext uri="{BB962C8B-B14F-4D97-AF65-F5344CB8AC3E}">
        <p14:creationId xmlns:p14="http://schemas.microsoft.com/office/powerpoint/2010/main" val="1810005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3B2EC-0155-B928-DC1B-3CA3ED00A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60E2C6-90F1-ECC9-B4FD-00B90F7F16BA}"/>
              </a:ext>
            </a:extLst>
          </p:cNvPr>
          <p:cNvSpPr>
            <a:spLocks noGrp="1"/>
          </p:cNvSpPr>
          <p:nvPr>
            <p:ph type="title"/>
          </p:nvPr>
        </p:nvSpPr>
        <p:spPr/>
        <p:txBody>
          <a:bodyPr/>
          <a:lstStyle/>
          <a:p>
            <a:r>
              <a:rPr lang="en-GB" dirty="0"/>
              <a:t>Seeds on rocky ground</a:t>
            </a:r>
          </a:p>
        </p:txBody>
      </p:sp>
      <p:sp>
        <p:nvSpPr>
          <p:cNvPr id="3" name="Content Placeholder 2">
            <a:extLst>
              <a:ext uri="{FF2B5EF4-FFF2-40B4-BE49-F238E27FC236}">
                <a16:creationId xmlns:a16="http://schemas.microsoft.com/office/drawing/2014/main" id="{B4557824-6255-4A66-B411-710916C78F63}"/>
              </a:ext>
            </a:extLst>
          </p:cNvPr>
          <p:cNvSpPr>
            <a:spLocks noGrp="1"/>
          </p:cNvSpPr>
          <p:nvPr>
            <p:ph idx="1"/>
          </p:nvPr>
        </p:nvSpPr>
        <p:spPr>
          <a:xfrm>
            <a:off x="228600" y="1422400"/>
            <a:ext cx="8858251" cy="5130800"/>
          </a:xfrm>
        </p:spPr>
        <p:txBody>
          <a:bodyPr lIns="90000">
            <a:normAutofit lnSpcReduction="10000"/>
          </a:bodyPr>
          <a:lstStyle/>
          <a:p>
            <a:r>
              <a:rPr lang="en-GB" dirty="0"/>
              <a:t>Jesus could be referring to the many who followed Him because of His teachings and miracles. </a:t>
            </a:r>
          </a:p>
          <a:p>
            <a:endParaRPr lang="en-GB" dirty="0"/>
          </a:p>
          <a:p>
            <a:r>
              <a:rPr lang="en-GB" dirty="0"/>
              <a:t>When the teachings get tough or when Jesus’ version of the kingdom of God did not fit their expectations, many stopped following Him.</a:t>
            </a:r>
          </a:p>
          <a:p>
            <a:endParaRPr lang="en-GB" dirty="0"/>
          </a:p>
          <a:p>
            <a:r>
              <a:rPr lang="en-GB" dirty="0"/>
              <a:t>They were persons with a shallow heart condition for the word of truth. </a:t>
            </a:r>
            <a:endParaRPr lang="en-GB" dirty="0">
              <a:solidFill>
                <a:srgbClr val="FFFF00"/>
              </a:solidFill>
            </a:endParaRPr>
          </a:p>
          <a:p>
            <a:endParaRPr lang="en-GB" dirty="0"/>
          </a:p>
        </p:txBody>
      </p:sp>
    </p:spTree>
    <p:extLst>
      <p:ext uri="{BB962C8B-B14F-4D97-AF65-F5344CB8AC3E}">
        <p14:creationId xmlns:p14="http://schemas.microsoft.com/office/powerpoint/2010/main" val="1417894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5003-675B-94D6-D28F-C9A9E2431BA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C220873-4338-9F53-37B4-BE896388784A}"/>
              </a:ext>
            </a:extLst>
          </p:cNvPr>
          <p:cNvSpPr>
            <a:spLocks noGrp="1"/>
          </p:cNvSpPr>
          <p:nvPr>
            <p:ph idx="1"/>
          </p:nvPr>
        </p:nvSpPr>
        <p:spPr>
          <a:xfrm>
            <a:off x="533401" y="1422400"/>
            <a:ext cx="8553450" cy="5130800"/>
          </a:xfrm>
        </p:spPr>
        <p:txBody>
          <a:bodyPr lIns="90000">
            <a:normAutofit/>
          </a:bodyPr>
          <a:lstStyle/>
          <a:p>
            <a:pPr marL="0" indent="0">
              <a:buNone/>
            </a:pPr>
            <a:r>
              <a:rPr lang="en-GB" u="sng" dirty="0"/>
              <a:t>How can we apply?</a:t>
            </a:r>
          </a:p>
          <a:p>
            <a:pPr marL="0" indent="0">
              <a:buNone/>
            </a:pPr>
            <a:endParaRPr lang="en-GB" u="sng" dirty="0"/>
          </a:p>
          <a:p>
            <a:r>
              <a:rPr lang="en-GB" dirty="0"/>
              <a:t>Having a shallow heart condition is a common ailment among those who seem to believe.</a:t>
            </a:r>
          </a:p>
          <a:p>
            <a:endParaRPr lang="en-GB" dirty="0"/>
          </a:p>
          <a:p>
            <a:r>
              <a:rPr lang="en-GB" dirty="0"/>
              <a:t>They are “believers” who like the idea of being being a Christian. </a:t>
            </a:r>
          </a:p>
          <a:p>
            <a:endParaRPr lang="en-GB" u="sng" dirty="0"/>
          </a:p>
          <a:p>
            <a:pPr marL="514350" indent="-514350">
              <a:buFont typeface="+mj-lt"/>
              <a:buAutoNum type="arabicPeriod"/>
            </a:pPr>
            <a:endParaRPr lang="en-GB" u="sng" dirty="0"/>
          </a:p>
        </p:txBody>
      </p:sp>
    </p:spTree>
    <p:extLst>
      <p:ext uri="{BB962C8B-B14F-4D97-AF65-F5344CB8AC3E}">
        <p14:creationId xmlns:p14="http://schemas.microsoft.com/office/powerpoint/2010/main" val="4171568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2B149-7717-E39B-368F-BB006552D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AB2B5D-41D2-FDC1-0E41-0F197261E31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135B8AA-367F-E7AD-DD9F-0B59C613888A}"/>
              </a:ext>
            </a:extLst>
          </p:cNvPr>
          <p:cNvSpPr>
            <a:spLocks noGrp="1"/>
          </p:cNvSpPr>
          <p:nvPr>
            <p:ph idx="1"/>
          </p:nvPr>
        </p:nvSpPr>
        <p:spPr>
          <a:xfrm>
            <a:off x="533401" y="1422400"/>
            <a:ext cx="8553450" cy="5130800"/>
          </a:xfrm>
        </p:spPr>
        <p:txBody>
          <a:bodyPr lIns="90000">
            <a:normAutofit/>
          </a:bodyPr>
          <a:lstStyle/>
          <a:p>
            <a:pPr marL="0" indent="0">
              <a:buNone/>
            </a:pPr>
            <a:r>
              <a:rPr lang="en-GB" u="sng" dirty="0"/>
              <a:t>How can we apply?</a:t>
            </a:r>
          </a:p>
          <a:p>
            <a:endParaRPr lang="en-GB" dirty="0"/>
          </a:p>
          <a:p>
            <a:r>
              <a:rPr lang="en-GB" dirty="0"/>
              <a:t>However, they want all these without being part of the Great Commission. </a:t>
            </a:r>
          </a:p>
          <a:p>
            <a:pPr marL="0" indent="0">
              <a:buNone/>
            </a:pPr>
            <a:endParaRPr lang="en-GB" dirty="0"/>
          </a:p>
          <a:p>
            <a:r>
              <a:rPr lang="en-GB" dirty="0"/>
              <a:t>So, when sufferings and persecutions hit home, they got confused, angry and disappointed. Jesus said, for these, they will not inherit the kingdom.</a:t>
            </a:r>
          </a:p>
          <a:p>
            <a:endParaRPr lang="en-GB" u="sng" dirty="0"/>
          </a:p>
          <a:p>
            <a:pPr marL="514350" indent="-514350">
              <a:buFont typeface="+mj-lt"/>
              <a:buAutoNum type="arabicPeriod"/>
            </a:pPr>
            <a:endParaRPr lang="en-GB" u="sng" dirty="0"/>
          </a:p>
        </p:txBody>
      </p:sp>
    </p:spTree>
    <p:extLst>
      <p:ext uri="{BB962C8B-B14F-4D97-AF65-F5344CB8AC3E}">
        <p14:creationId xmlns:p14="http://schemas.microsoft.com/office/powerpoint/2010/main" val="1938689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A8EE0-1EBD-7A3F-1457-D9AF43CBDDB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5E8C59C-F66F-046E-C189-9B5064C4D590}"/>
              </a:ext>
            </a:extLst>
          </p:cNvPr>
          <p:cNvSpPr>
            <a:spLocks noGrp="1"/>
          </p:cNvSpPr>
          <p:nvPr>
            <p:ph idx="1"/>
          </p:nvPr>
        </p:nvSpPr>
        <p:spPr>
          <a:xfrm>
            <a:off x="381001" y="1422400"/>
            <a:ext cx="8705850" cy="5130800"/>
          </a:xfrm>
        </p:spPr>
        <p:txBody>
          <a:bodyPr lIns="90000">
            <a:normAutofit fontScale="92500"/>
          </a:bodyPr>
          <a:lstStyle/>
          <a:p>
            <a:r>
              <a:rPr lang="en-GB" sz="3200" dirty="0"/>
              <a:t>Easy believism is not the Gospel that Jesus revealed when he comes into our world.</a:t>
            </a:r>
          </a:p>
          <a:p>
            <a:endParaRPr lang="en-GB" dirty="0"/>
          </a:p>
          <a:p>
            <a:r>
              <a:rPr lang="en-SG" sz="3200" b="0" i="0" u="none" strike="noStrike" dirty="0">
                <a:solidFill>
                  <a:srgbClr val="FFFFFF"/>
                </a:solidFill>
                <a:effectLst/>
                <a:latin typeface="Arial" panose="020B0604020202020204" pitchFamily="34" charset="0"/>
              </a:rPr>
              <a:t>It is church attendance without community, it is community without discipleship. It is discipleship without transformation. Ultimately, it is the “Gospel” without the Cross.</a:t>
            </a:r>
          </a:p>
          <a:p>
            <a:endParaRPr lang="en-SG" dirty="0">
              <a:solidFill>
                <a:srgbClr val="FFFFFF"/>
              </a:solidFill>
              <a:latin typeface="Arial" panose="020B0604020202020204" pitchFamily="34" charset="0"/>
            </a:endParaRPr>
          </a:p>
          <a:p>
            <a:r>
              <a:rPr lang="en-SG" sz="3200" b="0" i="0" u="none" strike="noStrike" dirty="0">
                <a:solidFill>
                  <a:srgbClr val="FFFFFF"/>
                </a:solidFill>
                <a:effectLst/>
                <a:latin typeface="Arial" panose="020B0604020202020204" pitchFamily="34" charset="0"/>
              </a:rPr>
              <a:t>Easy believism can get one through the wrong door and end up not entering the right one. </a:t>
            </a:r>
          </a:p>
          <a:p>
            <a:endParaRPr lang="en-GB" sz="3200" dirty="0"/>
          </a:p>
        </p:txBody>
      </p:sp>
    </p:spTree>
    <p:extLst>
      <p:ext uri="{BB962C8B-B14F-4D97-AF65-F5344CB8AC3E}">
        <p14:creationId xmlns:p14="http://schemas.microsoft.com/office/powerpoint/2010/main" val="726535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ECD9B-4D30-9205-75E6-6F63CB154C4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6B0C501-66C6-019D-A709-522A260A8FB4}"/>
              </a:ext>
            </a:extLst>
          </p:cNvPr>
          <p:cNvSpPr>
            <a:spLocks noGrp="1"/>
          </p:cNvSpPr>
          <p:nvPr>
            <p:ph idx="1"/>
          </p:nvPr>
        </p:nvSpPr>
        <p:spPr>
          <a:xfrm>
            <a:off x="304801" y="1422400"/>
            <a:ext cx="8534399" cy="5130800"/>
          </a:xfrm>
        </p:spPr>
        <p:txBody>
          <a:bodyPr>
            <a:normAutofit fontScale="92500" lnSpcReduction="10000"/>
          </a:bodyPr>
          <a:lstStyle/>
          <a:p>
            <a:endParaRPr lang="en-GB" dirty="0"/>
          </a:p>
          <a:p>
            <a:r>
              <a:rPr lang="en-GB" dirty="0"/>
              <a:t>To protect ourselves from having a shallow heart condition, </a:t>
            </a:r>
            <a:r>
              <a:rPr lang="en-GB" dirty="0">
                <a:solidFill>
                  <a:srgbClr val="FFFF00"/>
                </a:solidFill>
              </a:rPr>
              <a:t>we need to allow our heart to be transformed.</a:t>
            </a:r>
          </a:p>
          <a:p>
            <a:endParaRPr lang="en-GB" dirty="0"/>
          </a:p>
          <a:p>
            <a:r>
              <a:rPr lang="en-GB" dirty="0"/>
              <a:t>If we are truly born again, </a:t>
            </a:r>
            <a:r>
              <a:rPr lang="en-GB" dirty="0">
                <a:solidFill>
                  <a:srgbClr val="FFFF00"/>
                </a:solidFill>
              </a:rPr>
              <a:t>we need to embrace the Gospel as it is. </a:t>
            </a:r>
          </a:p>
          <a:p>
            <a:endParaRPr lang="en-GB" dirty="0"/>
          </a:p>
          <a:p>
            <a:r>
              <a:rPr lang="en-GB" sz="3200" dirty="0"/>
              <a:t>We need to seek to u</a:t>
            </a:r>
            <a:r>
              <a:rPr lang="en-GB" sz="3200" dirty="0">
                <a:solidFill>
                  <a:srgbClr val="FFFF00"/>
                </a:solidFill>
              </a:rPr>
              <a:t>nderstand the Bible as a whole</a:t>
            </a:r>
            <a:r>
              <a:rPr lang="en-GB" sz="3200" dirty="0"/>
              <a:t> and not cherry pick or hear what we only want to hear. Amen?</a:t>
            </a:r>
          </a:p>
          <a:p>
            <a:endParaRPr lang="en-GB" sz="3200" dirty="0"/>
          </a:p>
          <a:p>
            <a:endParaRPr lang="en-GB" dirty="0"/>
          </a:p>
          <a:p>
            <a:endParaRPr lang="en-GB" dirty="0"/>
          </a:p>
          <a:p>
            <a:endParaRPr lang="en-GB" dirty="0"/>
          </a:p>
        </p:txBody>
      </p:sp>
    </p:spTree>
    <p:extLst>
      <p:ext uri="{BB962C8B-B14F-4D97-AF65-F5344CB8AC3E}">
        <p14:creationId xmlns:p14="http://schemas.microsoft.com/office/powerpoint/2010/main" val="3346530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F44B6-136E-5D00-AFE5-648C7285B8C2}"/>
              </a:ext>
            </a:extLst>
          </p:cNvPr>
          <p:cNvSpPr>
            <a:spLocks noGrp="1"/>
          </p:cNvSpPr>
          <p:nvPr>
            <p:ph type="title"/>
          </p:nvPr>
        </p:nvSpPr>
        <p:spPr/>
        <p:txBody>
          <a:bodyPr/>
          <a:lstStyle/>
          <a:p>
            <a:r>
              <a:rPr lang="en-GB" dirty="0"/>
              <a:t>Seeds among the thorns</a:t>
            </a:r>
          </a:p>
        </p:txBody>
      </p:sp>
      <p:sp>
        <p:nvSpPr>
          <p:cNvPr id="3" name="Content Placeholder 2">
            <a:extLst>
              <a:ext uri="{FF2B5EF4-FFF2-40B4-BE49-F238E27FC236}">
                <a16:creationId xmlns:a16="http://schemas.microsoft.com/office/drawing/2014/main" id="{EC4B5C97-440C-9AB9-EF79-81E4B986B68D}"/>
              </a:ext>
            </a:extLst>
          </p:cNvPr>
          <p:cNvSpPr>
            <a:spLocks noGrp="1"/>
          </p:cNvSpPr>
          <p:nvPr>
            <p:ph idx="1"/>
          </p:nvPr>
        </p:nvSpPr>
        <p:spPr>
          <a:xfrm>
            <a:off x="304801" y="1422400"/>
            <a:ext cx="8782050" cy="5130800"/>
          </a:xfrm>
        </p:spPr>
        <p:txBody>
          <a:bodyPr/>
          <a:lstStyle/>
          <a:p>
            <a:pPr marL="0" indent="0">
              <a:buNone/>
            </a:pPr>
            <a:endParaRPr lang="en-SG" dirty="0">
              <a:latin typeface="system-ui"/>
            </a:endParaRPr>
          </a:p>
          <a:p>
            <a:pPr marL="0" indent="0">
              <a:buNone/>
            </a:pPr>
            <a:r>
              <a:rPr lang="en-SG" dirty="0">
                <a:latin typeface="system-ui"/>
              </a:rPr>
              <a:t>Parable: </a:t>
            </a:r>
            <a:r>
              <a:rPr lang="en-SG" b="1" i="0" baseline="30000" dirty="0">
                <a:effectLst/>
                <a:latin typeface="system-ui"/>
              </a:rPr>
              <a:t>7 </a:t>
            </a:r>
            <a:r>
              <a:rPr lang="en-SG" b="0" i="0" dirty="0">
                <a:effectLst/>
                <a:latin typeface="system-ui"/>
              </a:rPr>
              <a:t>Other seeds fell among thorns, and the thorns grew up and choked them. </a:t>
            </a:r>
            <a:endParaRPr lang="en-SG" b="1" baseline="30000" dirty="0">
              <a:latin typeface="system-ui"/>
            </a:endParaRPr>
          </a:p>
          <a:p>
            <a:endParaRPr lang="en-SG" b="1" i="0" baseline="30000" dirty="0">
              <a:effectLst/>
              <a:latin typeface="system-ui"/>
            </a:endParaRPr>
          </a:p>
          <a:p>
            <a:pPr marL="0" indent="0">
              <a:buNone/>
            </a:pPr>
            <a:r>
              <a:rPr lang="en-SG" dirty="0">
                <a:latin typeface="system-ui"/>
              </a:rPr>
              <a:t>Jesus’ Explanation: </a:t>
            </a:r>
            <a:r>
              <a:rPr lang="en-SG" b="1" i="0" baseline="30000" dirty="0">
                <a:effectLst/>
                <a:latin typeface="system-ui"/>
              </a:rPr>
              <a:t>22 </a:t>
            </a:r>
            <a:r>
              <a:rPr lang="en-SG" b="0" i="0" dirty="0">
                <a:effectLst/>
                <a:latin typeface="system-ui"/>
              </a:rPr>
              <a:t>As for what was sown among thorns, this is the one </a:t>
            </a:r>
            <a:r>
              <a:rPr lang="en-SG" b="0" i="0" dirty="0">
                <a:solidFill>
                  <a:srgbClr val="FFFF00"/>
                </a:solidFill>
                <a:effectLst/>
                <a:latin typeface="system-ui"/>
              </a:rPr>
              <a:t>who hears the word, but the cares of the world and the deceitfulness of riches choke the word, and it proves unfruitful.</a:t>
            </a:r>
            <a:r>
              <a:rPr lang="en-SG" b="0" i="0" dirty="0">
                <a:effectLst/>
                <a:latin typeface="system-ui"/>
              </a:rPr>
              <a:t> </a:t>
            </a:r>
            <a:endParaRPr lang="en-GB" dirty="0"/>
          </a:p>
        </p:txBody>
      </p:sp>
    </p:spTree>
    <p:extLst>
      <p:ext uri="{BB962C8B-B14F-4D97-AF65-F5344CB8AC3E}">
        <p14:creationId xmlns:p14="http://schemas.microsoft.com/office/powerpoint/2010/main" val="12710124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23A5-6F66-AD03-0839-68AF2358F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B99D8-398B-0514-32DB-5A365C16FD6E}"/>
              </a:ext>
            </a:extLst>
          </p:cNvPr>
          <p:cNvSpPr>
            <a:spLocks noGrp="1"/>
          </p:cNvSpPr>
          <p:nvPr>
            <p:ph type="title"/>
          </p:nvPr>
        </p:nvSpPr>
        <p:spPr>
          <a:xfrm>
            <a:off x="1076325" y="152400"/>
            <a:ext cx="8010525" cy="1257300"/>
          </a:xfrm>
        </p:spPr>
        <p:txBody>
          <a:bodyPr wrap="square" anchor="ctr">
            <a:normAutofit/>
          </a:bodyPr>
          <a:lstStyle/>
          <a:p>
            <a:r>
              <a:rPr lang="en-GB" dirty="0"/>
              <a:t>Seeds among the thorns</a:t>
            </a:r>
          </a:p>
        </p:txBody>
      </p:sp>
      <p:sp>
        <p:nvSpPr>
          <p:cNvPr id="3" name="Content Placeholder 2">
            <a:extLst>
              <a:ext uri="{FF2B5EF4-FFF2-40B4-BE49-F238E27FC236}">
                <a16:creationId xmlns:a16="http://schemas.microsoft.com/office/drawing/2014/main" id="{E335B14C-0DD6-67B0-1D9A-4FC38ADD22F5}"/>
              </a:ext>
            </a:extLst>
          </p:cNvPr>
          <p:cNvSpPr>
            <a:spLocks noGrp="1"/>
          </p:cNvSpPr>
          <p:nvPr>
            <p:ph sz="half" idx="1"/>
          </p:nvPr>
        </p:nvSpPr>
        <p:spPr>
          <a:xfrm>
            <a:off x="228601" y="1422400"/>
            <a:ext cx="4495799" cy="5130800"/>
          </a:xfrm>
        </p:spPr>
        <p:txBody>
          <a:bodyPr wrap="square" anchor="t">
            <a:normAutofit/>
          </a:bodyPr>
          <a:lstStyle/>
          <a:p>
            <a:r>
              <a:rPr lang="en-GB" dirty="0"/>
              <a:t>Seeds that fell among thorns will grow for a while. But the thorns also grow with it.</a:t>
            </a:r>
            <a:r>
              <a:rPr lang="zh-CN" altLang="en-US" dirty="0"/>
              <a:t> </a:t>
            </a:r>
            <a:r>
              <a:rPr lang="en-GB" dirty="0"/>
              <a:t>Eventually, the growing seeds will be choked by the growing thorns.</a:t>
            </a:r>
          </a:p>
          <a:p>
            <a:endParaRPr lang="en-GB" dirty="0"/>
          </a:p>
        </p:txBody>
      </p:sp>
      <p:pic>
        <p:nvPicPr>
          <p:cNvPr id="1026" name="Picture 2" descr="40+ Sowing Seed Thorn Bush Thorn Stock Photos, Pictures &amp; Royalty-Free  Images - iStock">
            <a:extLst>
              <a:ext uri="{FF2B5EF4-FFF2-40B4-BE49-F238E27FC236}">
                <a16:creationId xmlns:a16="http://schemas.microsoft.com/office/drawing/2014/main" id="{F4101637-20D4-4AF8-DA8B-FF84D72680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606" r="21067" b="2"/>
          <a:stretch>
            <a:fillRect/>
          </a:stretch>
        </p:blipFill>
        <p:spPr bwMode="auto">
          <a:xfrm>
            <a:off x="4724400" y="1422400"/>
            <a:ext cx="4362450" cy="5130800"/>
          </a:xfrm>
          <a:prstGeom prst="rect">
            <a:avLst/>
          </a:prstGeom>
          <a:solidFill>
            <a:srgbClr val="FFFFFF"/>
          </a:solidFill>
        </p:spPr>
      </p:pic>
    </p:spTree>
    <p:extLst>
      <p:ext uri="{BB962C8B-B14F-4D97-AF65-F5344CB8AC3E}">
        <p14:creationId xmlns:p14="http://schemas.microsoft.com/office/powerpoint/2010/main" val="3603581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0C32-A40E-AE4F-A6E6-0548594B1E1D}"/>
              </a:ext>
            </a:extLst>
          </p:cNvPr>
          <p:cNvSpPr>
            <a:spLocks noGrp="1"/>
          </p:cNvSpPr>
          <p:nvPr>
            <p:ph type="title"/>
          </p:nvPr>
        </p:nvSpPr>
        <p:spPr/>
        <p:txBody>
          <a:bodyPr/>
          <a:lstStyle/>
          <a:p>
            <a:r>
              <a:rPr lang="en-GB" dirty="0"/>
              <a:t>Seeds among the thorns</a:t>
            </a:r>
          </a:p>
        </p:txBody>
      </p:sp>
      <p:sp>
        <p:nvSpPr>
          <p:cNvPr id="3" name="Content Placeholder 2">
            <a:extLst>
              <a:ext uri="{FF2B5EF4-FFF2-40B4-BE49-F238E27FC236}">
                <a16:creationId xmlns:a16="http://schemas.microsoft.com/office/drawing/2014/main" id="{9DD572A6-99C1-CDAA-1467-5F37F3529860}"/>
              </a:ext>
            </a:extLst>
          </p:cNvPr>
          <p:cNvSpPr>
            <a:spLocks noGrp="1"/>
          </p:cNvSpPr>
          <p:nvPr>
            <p:ph idx="1"/>
          </p:nvPr>
        </p:nvSpPr>
        <p:spPr>
          <a:xfrm>
            <a:off x="381001" y="1422400"/>
            <a:ext cx="8705850" cy="5130800"/>
          </a:xfrm>
        </p:spPr>
        <p:txBody>
          <a:bodyPr>
            <a:normAutofit fontScale="92500" lnSpcReduction="10000"/>
          </a:bodyPr>
          <a:lstStyle/>
          <a:p>
            <a:r>
              <a:rPr lang="en-GB" dirty="0"/>
              <a:t>This “thorny situation” illustrates believers who might be growing for while in the faith but then allow the cares and riches of this world to distract them and obstruct growth. </a:t>
            </a:r>
          </a:p>
          <a:p>
            <a:endParaRPr lang="en-GB" dirty="0"/>
          </a:p>
          <a:p>
            <a:r>
              <a:rPr lang="en-GB" dirty="0"/>
              <a:t>The word always come out unfruitful because the cares of the world is their priority.</a:t>
            </a:r>
          </a:p>
          <a:p>
            <a:endParaRPr lang="en-GB" dirty="0"/>
          </a:p>
          <a:p>
            <a:r>
              <a:rPr lang="en-GB" dirty="0"/>
              <a:t>It might even come to a situation, where they abandon the faith because they choose to prioritize the world.  </a:t>
            </a:r>
          </a:p>
        </p:txBody>
      </p:sp>
    </p:spTree>
    <p:extLst>
      <p:ext uri="{BB962C8B-B14F-4D97-AF65-F5344CB8AC3E}">
        <p14:creationId xmlns:p14="http://schemas.microsoft.com/office/powerpoint/2010/main" val="2611560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F78E5-780F-4FCB-C8FC-0AEA2820601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D3672C0-A139-30AE-0040-9A9709987F17}"/>
              </a:ext>
            </a:extLst>
          </p:cNvPr>
          <p:cNvSpPr>
            <a:spLocks noGrp="1"/>
          </p:cNvSpPr>
          <p:nvPr>
            <p:ph idx="1"/>
          </p:nvPr>
        </p:nvSpPr>
        <p:spPr>
          <a:xfrm>
            <a:off x="381001" y="1422400"/>
            <a:ext cx="8229599" cy="5130800"/>
          </a:xfrm>
        </p:spPr>
        <p:txBody>
          <a:bodyPr lIns="90000">
            <a:normAutofit fontScale="92500"/>
          </a:bodyPr>
          <a:lstStyle/>
          <a:p>
            <a:pPr marL="0" indent="0">
              <a:buNone/>
            </a:pPr>
            <a:r>
              <a:rPr lang="en-GB" u="sng" dirty="0"/>
              <a:t>How to apply?</a:t>
            </a:r>
          </a:p>
          <a:p>
            <a:endParaRPr lang="en-GB" dirty="0"/>
          </a:p>
          <a:p>
            <a:r>
              <a:rPr lang="en-GB" dirty="0"/>
              <a:t>Like persons without sincere faith, “believers” who subject themselves to the cares and riches of this world are increasingly common. </a:t>
            </a:r>
          </a:p>
          <a:p>
            <a:endParaRPr lang="en-GB" dirty="0"/>
          </a:p>
          <a:p>
            <a:r>
              <a:rPr lang="en-GB" dirty="0"/>
              <a:t>A research by Barna Group revealed that only 2 in 5 who called themselves “Christians” are interested in spiritual growth. </a:t>
            </a:r>
          </a:p>
          <a:p>
            <a:endParaRPr lang="en-GB" dirty="0"/>
          </a:p>
          <a:p>
            <a:endParaRPr lang="en-GB" u="sng" dirty="0"/>
          </a:p>
        </p:txBody>
      </p:sp>
    </p:spTree>
    <p:extLst>
      <p:ext uri="{BB962C8B-B14F-4D97-AF65-F5344CB8AC3E}">
        <p14:creationId xmlns:p14="http://schemas.microsoft.com/office/powerpoint/2010/main" val="783580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23C9A-5276-B0C2-39C0-4F5C2A6818F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1AA2B45-614F-0492-2E62-0D7906389739}"/>
              </a:ext>
            </a:extLst>
          </p:cNvPr>
          <p:cNvSpPr>
            <a:spLocks noGrp="1"/>
          </p:cNvSpPr>
          <p:nvPr>
            <p:ph idx="1"/>
          </p:nvPr>
        </p:nvSpPr>
        <p:spPr>
          <a:xfrm>
            <a:off x="381001" y="1422400"/>
            <a:ext cx="8229599" cy="5130800"/>
          </a:xfrm>
        </p:spPr>
        <p:txBody>
          <a:bodyPr lIns="90000">
            <a:normAutofit lnSpcReduction="10000"/>
          </a:bodyPr>
          <a:lstStyle/>
          <a:p>
            <a:pPr marL="0" indent="0">
              <a:buNone/>
            </a:pPr>
            <a:r>
              <a:rPr lang="en-GB" u="sng" dirty="0"/>
              <a:t>Application</a:t>
            </a:r>
          </a:p>
          <a:p>
            <a:pPr marL="0" indent="0">
              <a:buNone/>
            </a:pPr>
            <a:endParaRPr lang="en-GB" u="sng" dirty="0"/>
          </a:p>
          <a:p>
            <a:r>
              <a:rPr lang="en-GB" dirty="0"/>
              <a:t>Jesus is saying that we should not prioritize what the world offers, over and above the ways and word of God. </a:t>
            </a:r>
          </a:p>
          <a:p>
            <a:endParaRPr lang="en-GB" dirty="0"/>
          </a:p>
          <a:p>
            <a:r>
              <a:rPr lang="en-GB" dirty="0"/>
              <a:t>We should not allow the cares and riches of this world (referring to our possessions, passions and even possible promotions!) to choke our very faith!</a:t>
            </a:r>
          </a:p>
          <a:p>
            <a:pPr marL="0" indent="0">
              <a:buNone/>
            </a:pPr>
            <a:endParaRPr lang="en-GB" dirty="0"/>
          </a:p>
        </p:txBody>
      </p:sp>
    </p:spTree>
    <p:extLst>
      <p:ext uri="{BB962C8B-B14F-4D97-AF65-F5344CB8AC3E}">
        <p14:creationId xmlns:p14="http://schemas.microsoft.com/office/powerpoint/2010/main" val="3690242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3280-65CA-1B5D-ED91-012084E5A2D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37EB7EC-97FF-A1FE-3C5A-66A889E5C2A4}"/>
              </a:ext>
            </a:extLst>
          </p:cNvPr>
          <p:cNvSpPr>
            <a:spLocks noGrp="1"/>
          </p:cNvSpPr>
          <p:nvPr>
            <p:ph idx="1"/>
          </p:nvPr>
        </p:nvSpPr>
        <p:spPr/>
        <p:txBody>
          <a:bodyPr/>
          <a:lstStyle/>
          <a:p>
            <a:endParaRPr lang="en-GB" dirty="0"/>
          </a:p>
          <a:p>
            <a:pPr marL="0" indent="0">
              <a:buNone/>
            </a:pPr>
            <a:r>
              <a:rPr lang="en-GB" dirty="0"/>
              <a:t>Video on how English ivy can grow to choke even the most mighty of trees.</a:t>
            </a:r>
          </a:p>
        </p:txBody>
      </p:sp>
    </p:spTree>
    <p:extLst>
      <p:ext uri="{BB962C8B-B14F-4D97-AF65-F5344CB8AC3E}">
        <p14:creationId xmlns:p14="http://schemas.microsoft.com/office/powerpoint/2010/main" val="3826564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1241-84E6-A807-4474-DB4E3747314C}"/>
              </a:ext>
            </a:extLst>
          </p:cNvPr>
          <p:cNvSpPr>
            <a:spLocks noGrp="1"/>
          </p:cNvSpPr>
          <p:nvPr>
            <p:ph type="title"/>
          </p:nvPr>
        </p:nvSpPr>
        <p:spPr/>
        <p:txBody>
          <a:bodyPr/>
          <a:lstStyle/>
          <a:p>
            <a:r>
              <a:rPr lang="en-GB" dirty="0"/>
              <a:t>Seeds on good soil</a:t>
            </a:r>
          </a:p>
        </p:txBody>
      </p:sp>
      <p:sp>
        <p:nvSpPr>
          <p:cNvPr id="3" name="Content Placeholder 2">
            <a:extLst>
              <a:ext uri="{FF2B5EF4-FFF2-40B4-BE49-F238E27FC236}">
                <a16:creationId xmlns:a16="http://schemas.microsoft.com/office/drawing/2014/main" id="{3228A9EF-5CA7-75A2-F9D2-5CA6DC979A71}"/>
              </a:ext>
            </a:extLst>
          </p:cNvPr>
          <p:cNvSpPr>
            <a:spLocks noGrp="1"/>
          </p:cNvSpPr>
          <p:nvPr>
            <p:ph idx="1"/>
          </p:nvPr>
        </p:nvSpPr>
        <p:spPr>
          <a:xfrm>
            <a:off x="533401" y="1422400"/>
            <a:ext cx="8553450" cy="5130800"/>
          </a:xfrm>
        </p:spPr>
        <p:txBody>
          <a:bodyPr/>
          <a:lstStyle/>
          <a:p>
            <a:r>
              <a:rPr lang="en-SG" dirty="0">
                <a:solidFill>
                  <a:schemeClr val="tx1"/>
                </a:solidFill>
                <a:latin typeface="system-ui"/>
              </a:rPr>
              <a:t>Parable:</a:t>
            </a:r>
            <a:r>
              <a:rPr lang="en-SG" dirty="0">
                <a:solidFill>
                  <a:srgbClr val="FFFF00"/>
                </a:solidFill>
                <a:latin typeface="system-ui"/>
              </a:rPr>
              <a:t> </a:t>
            </a:r>
            <a:r>
              <a:rPr lang="en-SG" b="1" i="0" baseline="30000" dirty="0">
                <a:effectLst/>
                <a:latin typeface="system-ui"/>
              </a:rPr>
              <a:t>8 </a:t>
            </a:r>
            <a:r>
              <a:rPr lang="en-SG" b="0" i="0" dirty="0">
                <a:effectLst/>
                <a:latin typeface="system-ui"/>
              </a:rPr>
              <a:t>Other seeds fell on good soil and produced grain, some a hundredfold, some sixty, some thirty. </a:t>
            </a:r>
            <a:r>
              <a:rPr lang="en-SG" b="1" i="0" baseline="30000" dirty="0">
                <a:solidFill>
                  <a:srgbClr val="FFFF00"/>
                </a:solidFill>
                <a:effectLst/>
                <a:latin typeface="system-ui"/>
              </a:rPr>
              <a:t>9 </a:t>
            </a:r>
            <a:r>
              <a:rPr lang="en-SG" b="0" i="0" dirty="0">
                <a:solidFill>
                  <a:srgbClr val="FFFF00"/>
                </a:solidFill>
                <a:effectLst/>
                <a:latin typeface="system-ui"/>
              </a:rPr>
              <a:t>He who has ears, let him hear.”</a:t>
            </a:r>
          </a:p>
          <a:p>
            <a:endParaRPr lang="en-SG" dirty="0">
              <a:solidFill>
                <a:srgbClr val="FFFF00"/>
              </a:solidFill>
              <a:latin typeface="system-ui"/>
            </a:endParaRPr>
          </a:p>
          <a:p>
            <a:r>
              <a:rPr lang="en-SG" dirty="0">
                <a:latin typeface="system-ui"/>
              </a:rPr>
              <a:t>Jesus’ Explanation: </a:t>
            </a:r>
            <a:r>
              <a:rPr lang="en-SG" b="1" i="0" baseline="30000" dirty="0">
                <a:effectLst/>
                <a:latin typeface="system-ui"/>
              </a:rPr>
              <a:t>23 </a:t>
            </a:r>
            <a:r>
              <a:rPr lang="en-SG" b="0" i="0" dirty="0">
                <a:effectLst/>
                <a:latin typeface="system-ui"/>
              </a:rPr>
              <a:t>As for what was sown on good soil, this is the one who hears the word and understands it. He indeed bears fruit and yields, in one case a hundredfold, in another sixty, and in another thirty.”</a:t>
            </a:r>
          </a:p>
          <a:p>
            <a:endParaRPr lang="en-GB" dirty="0">
              <a:solidFill>
                <a:srgbClr val="FFFF00"/>
              </a:solidFill>
            </a:endParaRPr>
          </a:p>
          <a:p>
            <a:endParaRPr lang="en-GB" dirty="0"/>
          </a:p>
        </p:txBody>
      </p:sp>
    </p:spTree>
    <p:extLst>
      <p:ext uri="{BB962C8B-B14F-4D97-AF65-F5344CB8AC3E}">
        <p14:creationId xmlns:p14="http://schemas.microsoft.com/office/powerpoint/2010/main" val="643853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8A6C-1CBA-0FBE-387B-C3E1D3CD8AC2}"/>
              </a:ext>
            </a:extLst>
          </p:cNvPr>
          <p:cNvSpPr>
            <a:spLocks noGrp="1"/>
          </p:cNvSpPr>
          <p:nvPr>
            <p:ph type="title"/>
          </p:nvPr>
        </p:nvSpPr>
        <p:spPr/>
        <p:txBody>
          <a:bodyPr/>
          <a:lstStyle/>
          <a:p>
            <a:r>
              <a:rPr lang="en-GB" dirty="0"/>
              <a:t>Seeds on good soil</a:t>
            </a:r>
          </a:p>
        </p:txBody>
      </p:sp>
      <p:sp>
        <p:nvSpPr>
          <p:cNvPr id="3" name="Content Placeholder 2">
            <a:extLst>
              <a:ext uri="{FF2B5EF4-FFF2-40B4-BE49-F238E27FC236}">
                <a16:creationId xmlns:a16="http://schemas.microsoft.com/office/drawing/2014/main" id="{7758B181-EBA4-045C-C024-A9AA95736E74}"/>
              </a:ext>
            </a:extLst>
          </p:cNvPr>
          <p:cNvSpPr>
            <a:spLocks noGrp="1"/>
          </p:cNvSpPr>
          <p:nvPr>
            <p:ph idx="1"/>
          </p:nvPr>
        </p:nvSpPr>
        <p:spPr>
          <a:xfrm>
            <a:off x="304801" y="1422400"/>
            <a:ext cx="8782050" cy="5130800"/>
          </a:xfrm>
        </p:spPr>
        <p:txBody>
          <a:bodyPr lIns="90000">
            <a:normAutofit fontScale="92500"/>
          </a:bodyPr>
          <a:lstStyle/>
          <a:p>
            <a:r>
              <a:rPr lang="en-GB" dirty="0"/>
              <a:t>In those days, good soil does not just appear out of nowhere. The cultivation of good soil takes hard work.</a:t>
            </a:r>
          </a:p>
          <a:p>
            <a:endParaRPr lang="en-GB" dirty="0"/>
          </a:p>
          <a:p>
            <a:r>
              <a:rPr lang="en-GB" dirty="0"/>
              <a:t>Takes years of tiling, irrigation, fertilization and resting of the land (which God taught Israel of the 7</a:t>
            </a:r>
            <a:r>
              <a:rPr lang="en-GB" baseline="30000" dirty="0"/>
              <a:t>th</a:t>
            </a:r>
            <a:r>
              <a:rPr lang="en-GB" dirty="0"/>
              <a:t> year Sabbatical).</a:t>
            </a:r>
          </a:p>
          <a:p>
            <a:endParaRPr lang="en-GB" dirty="0"/>
          </a:p>
          <a:p>
            <a:r>
              <a:rPr lang="en-GB" dirty="0"/>
              <a:t>Only then, when seeds fall on such good soil, do they have an opportunity to grow beautifully.</a:t>
            </a:r>
          </a:p>
          <a:p>
            <a:endParaRPr lang="en-GB" dirty="0"/>
          </a:p>
        </p:txBody>
      </p:sp>
    </p:spTree>
    <p:extLst>
      <p:ext uri="{BB962C8B-B14F-4D97-AF65-F5344CB8AC3E}">
        <p14:creationId xmlns:p14="http://schemas.microsoft.com/office/powerpoint/2010/main" val="3631753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DCCA3-CAED-70EB-4C73-884D8A53189F}"/>
              </a:ext>
            </a:extLst>
          </p:cNvPr>
          <p:cNvSpPr>
            <a:spLocks noGrp="1"/>
          </p:cNvSpPr>
          <p:nvPr>
            <p:ph type="title"/>
          </p:nvPr>
        </p:nvSpPr>
        <p:spPr/>
        <p:txBody>
          <a:bodyPr/>
          <a:lstStyle/>
          <a:p>
            <a:r>
              <a:rPr lang="en-GB" dirty="0"/>
              <a:t>Seeds on good soil</a:t>
            </a:r>
          </a:p>
        </p:txBody>
      </p:sp>
      <p:sp>
        <p:nvSpPr>
          <p:cNvPr id="3" name="Content Placeholder 2">
            <a:extLst>
              <a:ext uri="{FF2B5EF4-FFF2-40B4-BE49-F238E27FC236}">
                <a16:creationId xmlns:a16="http://schemas.microsoft.com/office/drawing/2014/main" id="{0980318A-9B5F-47C0-8678-48E06910D8D9}"/>
              </a:ext>
            </a:extLst>
          </p:cNvPr>
          <p:cNvSpPr>
            <a:spLocks noGrp="1"/>
          </p:cNvSpPr>
          <p:nvPr>
            <p:ph idx="1"/>
          </p:nvPr>
        </p:nvSpPr>
        <p:spPr>
          <a:xfrm>
            <a:off x="381001" y="1422400"/>
            <a:ext cx="8458199" cy="5130800"/>
          </a:xfrm>
        </p:spPr>
        <p:txBody>
          <a:bodyPr lIns="90000">
            <a:normAutofit/>
          </a:bodyPr>
          <a:lstStyle/>
          <a:p>
            <a:r>
              <a:rPr lang="en-GB" dirty="0"/>
              <a:t>Jesus explained that such well-cultivated good soil represents a kind of hearing that is connected to a heart that is humble and receptive towards the word of God. </a:t>
            </a:r>
          </a:p>
          <a:p>
            <a:endParaRPr lang="en-GB" dirty="0"/>
          </a:p>
          <a:p>
            <a:r>
              <a:rPr lang="en-GB" dirty="0"/>
              <a:t>It is a kind of hearing that “understands” (</a:t>
            </a:r>
            <a:r>
              <a:rPr lang="en-GB" i="1" dirty="0"/>
              <a:t>sunieis:</a:t>
            </a:r>
            <a:r>
              <a:rPr lang="en-GB" dirty="0"/>
              <a:t> having spiritual perception) the word and having understood, obey. </a:t>
            </a:r>
          </a:p>
          <a:p>
            <a:endParaRPr lang="en-GB" dirty="0"/>
          </a:p>
          <a:p>
            <a:endParaRPr lang="en-GB" dirty="0"/>
          </a:p>
          <a:p>
            <a:endParaRPr lang="en-GB" dirty="0"/>
          </a:p>
        </p:txBody>
      </p:sp>
    </p:spTree>
    <p:extLst>
      <p:ext uri="{BB962C8B-B14F-4D97-AF65-F5344CB8AC3E}">
        <p14:creationId xmlns:p14="http://schemas.microsoft.com/office/powerpoint/2010/main" val="1934179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CBFEF-DE23-27E1-BDB0-63E9032CC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3ACA7-7420-1280-A2D9-EDA78931D929}"/>
              </a:ext>
            </a:extLst>
          </p:cNvPr>
          <p:cNvSpPr>
            <a:spLocks noGrp="1"/>
          </p:cNvSpPr>
          <p:nvPr>
            <p:ph type="title"/>
          </p:nvPr>
        </p:nvSpPr>
        <p:spPr/>
        <p:txBody>
          <a:bodyPr/>
          <a:lstStyle/>
          <a:p>
            <a:r>
              <a:rPr lang="en-GB" dirty="0"/>
              <a:t>Seeds on good soil</a:t>
            </a:r>
          </a:p>
        </p:txBody>
      </p:sp>
      <p:sp>
        <p:nvSpPr>
          <p:cNvPr id="3" name="Content Placeholder 2">
            <a:extLst>
              <a:ext uri="{FF2B5EF4-FFF2-40B4-BE49-F238E27FC236}">
                <a16:creationId xmlns:a16="http://schemas.microsoft.com/office/drawing/2014/main" id="{F2B28D23-FE02-38A7-061E-E1A14119A872}"/>
              </a:ext>
            </a:extLst>
          </p:cNvPr>
          <p:cNvSpPr>
            <a:spLocks noGrp="1"/>
          </p:cNvSpPr>
          <p:nvPr>
            <p:ph idx="1"/>
          </p:nvPr>
        </p:nvSpPr>
        <p:spPr>
          <a:xfrm>
            <a:off x="381001" y="1422400"/>
            <a:ext cx="8705850" cy="5130800"/>
          </a:xfrm>
        </p:spPr>
        <p:txBody>
          <a:bodyPr lIns="90000">
            <a:normAutofit/>
          </a:bodyPr>
          <a:lstStyle/>
          <a:p>
            <a:r>
              <a:rPr lang="en-GB" dirty="0"/>
              <a:t>Such is a sincere heart for Jesus. </a:t>
            </a:r>
          </a:p>
          <a:p>
            <a:endParaRPr lang="en-GB" dirty="0"/>
          </a:p>
          <a:p>
            <a:r>
              <a:rPr lang="en-GB" dirty="0"/>
              <a:t>The outcome of such a sincere heart is a successful spiritual harvest. </a:t>
            </a:r>
          </a:p>
          <a:p>
            <a:endParaRPr lang="en-GB" dirty="0">
              <a:solidFill>
                <a:srgbClr val="FFFF00"/>
              </a:solidFill>
            </a:endParaRPr>
          </a:p>
          <a:p>
            <a:r>
              <a:rPr lang="en-GB" dirty="0">
                <a:solidFill>
                  <a:srgbClr val="FFFF00"/>
                </a:solidFill>
              </a:rPr>
              <a:t>The spiritual harvest of serving King Jesus, such the joy of holy living and the multiplying of disciples who have sincere faith like you do.  </a:t>
            </a:r>
          </a:p>
          <a:p>
            <a:endParaRPr lang="en-GB" dirty="0"/>
          </a:p>
          <a:p>
            <a:endParaRPr lang="en-GB" dirty="0"/>
          </a:p>
        </p:txBody>
      </p:sp>
    </p:spTree>
    <p:extLst>
      <p:ext uri="{BB962C8B-B14F-4D97-AF65-F5344CB8AC3E}">
        <p14:creationId xmlns:p14="http://schemas.microsoft.com/office/powerpoint/2010/main" val="2126255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A5D9-8D32-8CBF-88F4-9E0F81C28F6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253879E-4B66-4497-1E81-C9A59032A40A}"/>
              </a:ext>
            </a:extLst>
          </p:cNvPr>
          <p:cNvSpPr>
            <a:spLocks noGrp="1"/>
          </p:cNvSpPr>
          <p:nvPr>
            <p:ph idx="1"/>
          </p:nvPr>
        </p:nvSpPr>
        <p:spPr>
          <a:xfrm>
            <a:off x="533401" y="1422400"/>
            <a:ext cx="8553450" cy="5130800"/>
          </a:xfrm>
        </p:spPr>
        <p:txBody>
          <a:bodyPr lIns="90000">
            <a:normAutofit/>
          </a:bodyPr>
          <a:lstStyle/>
          <a:p>
            <a:pPr marL="0" indent="0">
              <a:buNone/>
            </a:pPr>
            <a:r>
              <a:rPr lang="en-GB" u="sng" dirty="0"/>
              <a:t>How to apply?</a:t>
            </a:r>
          </a:p>
          <a:p>
            <a:pPr marL="0" indent="0">
              <a:buNone/>
            </a:pPr>
            <a:endParaRPr lang="en-GB" u="sng" dirty="0"/>
          </a:p>
          <a:p>
            <a:r>
              <a:rPr lang="en-GB" dirty="0"/>
              <a:t>Gospel is for all. Everyone can be reborn to have a heart for Christ and His word. We start by beholding Jesus. </a:t>
            </a:r>
          </a:p>
          <a:p>
            <a:endParaRPr lang="en-GB" dirty="0"/>
          </a:p>
          <a:p>
            <a:r>
              <a:rPr lang="en-GB" dirty="0"/>
              <a:t>Seek to grow as a believer. Every believer can cultivate a consistently sincere heart for Christ and His word. HOW? </a:t>
            </a:r>
          </a:p>
        </p:txBody>
      </p:sp>
    </p:spTree>
    <p:extLst>
      <p:ext uri="{BB962C8B-B14F-4D97-AF65-F5344CB8AC3E}">
        <p14:creationId xmlns:p14="http://schemas.microsoft.com/office/powerpoint/2010/main" val="2159490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C244D-00E9-FF0C-606C-21664A9AA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7D7C3-E200-484E-A4C9-221ED4828FA3}"/>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40329D4-5633-F32B-0439-7C8E42BFED63}"/>
              </a:ext>
            </a:extLst>
          </p:cNvPr>
          <p:cNvSpPr>
            <a:spLocks noGrp="1"/>
          </p:cNvSpPr>
          <p:nvPr>
            <p:ph idx="1"/>
          </p:nvPr>
        </p:nvSpPr>
        <p:spPr>
          <a:xfrm>
            <a:off x="533401" y="1422400"/>
            <a:ext cx="8553450" cy="5130800"/>
          </a:xfrm>
        </p:spPr>
        <p:txBody>
          <a:bodyPr lIns="90000">
            <a:normAutofit fontScale="77500" lnSpcReduction="20000"/>
          </a:bodyPr>
          <a:lstStyle/>
          <a:p>
            <a:pPr marL="0" indent="0">
              <a:buNone/>
            </a:pPr>
            <a:r>
              <a:rPr lang="en-GB" u="sng" dirty="0"/>
              <a:t>Application</a:t>
            </a:r>
          </a:p>
          <a:p>
            <a:endParaRPr lang="en-GB" dirty="0"/>
          </a:p>
          <a:p>
            <a:r>
              <a:rPr lang="en-GB" dirty="0"/>
              <a:t>Consistent hearing of the word with sincere heart. </a:t>
            </a:r>
          </a:p>
          <a:p>
            <a:endParaRPr lang="en-GB" dirty="0"/>
          </a:p>
          <a:p>
            <a:r>
              <a:rPr lang="en-GB" dirty="0"/>
              <a:t>When we hear the word, we want to be focused and note the following:</a:t>
            </a:r>
          </a:p>
          <a:p>
            <a:endParaRPr lang="en-GB" dirty="0"/>
          </a:p>
          <a:p>
            <a:pPr lvl="1"/>
            <a:r>
              <a:rPr lang="en-GB" dirty="0"/>
              <a:t>Don’t be too busy taking ALL the notes.</a:t>
            </a:r>
          </a:p>
          <a:p>
            <a:pPr lvl="1"/>
            <a:r>
              <a:rPr lang="en-GB" dirty="0"/>
              <a:t>Rather, be attentive to the leading of the Spirit in what might be important for you.</a:t>
            </a:r>
          </a:p>
          <a:p>
            <a:pPr lvl="1"/>
            <a:r>
              <a:rPr lang="en-GB" dirty="0"/>
              <a:t>Once you got that, make plans to apply the word for your life. Are there changes to be made? Ask God for help! </a:t>
            </a:r>
          </a:p>
          <a:p>
            <a:pPr lvl="1"/>
            <a:r>
              <a:rPr lang="en-GB" dirty="0"/>
              <a:t>Not every sermon will speak to you in a personal way. That’s alright! But they might be important for your neighbours?</a:t>
            </a:r>
          </a:p>
          <a:p>
            <a:pPr lvl="1"/>
            <a:endParaRPr lang="en-GB" dirty="0"/>
          </a:p>
        </p:txBody>
      </p:sp>
    </p:spTree>
    <p:extLst>
      <p:ext uri="{BB962C8B-B14F-4D97-AF65-F5344CB8AC3E}">
        <p14:creationId xmlns:p14="http://schemas.microsoft.com/office/powerpoint/2010/main" val="2457222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DDA4C-58BA-74DC-596C-2B8B2CBC256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8E1EB78B-1590-A267-31E3-F0EC192EE322}"/>
              </a:ext>
            </a:extLst>
          </p:cNvPr>
          <p:cNvSpPr>
            <a:spLocks noGrp="1"/>
          </p:cNvSpPr>
          <p:nvPr>
            <p:ph idx="1"/>
          </p:nvPr>
        </p:nvSpPr>
        <p:spPr>
          <a:xfrm>
            <a:off x="304801" y="1422400"/>
            <a:ext cx="8782050" cy="5130800"/>
          </a:xfrm>
        </p:spPr>
        <p:txBody>
          <a:bodyPr>
            <a:normAutofit fontScale="92500"/>
          </a:bodyPr>
          <a:lstStyle/>
          <a:p>
            <a:r>
              <a:rPr lang="en-GB" dirty="0">
                <a:solidFill>
                  <a:srgbClr val="FFFF00"/>
                </a:solidFill>
              </a:rPr>
              <a:t>How do you hear?</a:t>
            </a:r>
          </a:p>
          <a:p>
            <a:endParaRPr lang="en-GB" dirty="0"/>
          </a:p>
          <a:p>
            <a:r>
              <a:rPr lang="en-GB" dirty="0"/>
              <a:t>The hearing impaired cannot use their ears to hear the word; but they use their eyes to listen to the voice of Christ in His word.</a:t>
            </a:r>
          </a:p>
          <a:p>
            <a:endParaRPr lang="en-GB" dirty="0"/>
          </a:p>
          <a:p>
            <a:r>
              <a:rPr lang="en-GB" dirty="0"/>
              <a:t>What matters then is not the instrument by which we hear or see; what matters is that </a:t>
            </a:r>
            <a:r>
              <a:rPr lang="en-GB" dirty="0">
                <a:solidFill>
                  <a:srgbClr val="FFFF00"/>
                </a:solidFill>
              </a:rPr>
              <a:t>when the word gets in; </a:t>
            </a:r>
            <a:r>
              <a:rPr lang="en-GB" sz="4300" dirty="0">
                <a:solidFill>
                  <a:srgbClr val="FFFF00"/>
                </a:solidFill>
              </a:rPr>
              <a:t>what do we do with it? </a:t>
            </a:r>
          </a:p>
        </p:txBody>
      </p:sp>
    </p:spTree>
    <p:extLst>
      <p:ext uri="{BB962C8B-B14F-4D97-AF65-F5344CB8AC3E}">
        <p14:creationId xmlns:p14="http://schemas.microsoft.com/office/powerpoint/2010/main" val="1007512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BF54-95C4-8A26-FEF6-3DCCD2232500}"/>
              </a:ext>
            </a:extLst>
          </p:cNvPr>
          <p:cNvSpPr>
            <a:spLocks noGrp="1"/>
          </p:cNvSpPr>
          <p:nvPr>
            <p:ph type="title"/>
          </p:nvPr>
        </p:nvSpPr>
        <p:spPr/>
        <p:txBody>
          <a:bodyPr/>
          <a:lstStyle/>
          <a:p>
            <a:r>
              <a:rPr lang="en-GB" sz="4000" dirty="0"/>
              <a:t>A sharp reminder from Hebrews</a:t>
            </a:r>
          </a:p>
        </p:txBody>
      </p:sp>
      <p:sp>
        <p:nvSpPr>
          <p:cNvPr id="3" name="Content Placeholder 2">
            <a:extLst>
              <a:ext uri="{FF2B5EF4-FFF2-40B4-BE49-F238E27FC236}">
                <a16:creationId xmlns:a16="http://schemas.microsoft.com/office/drawing/2014/main" id="{482F9146-2545-31CD-EA8B-C27A2ED05B1A}"/>
              </a:ext>
            </a:extLst>
          </p:cNvPr>
          <p:cNvSpPr>
            <a:spLocks noGrp="1"/>
          </p:cNvSpPr>
          <p:nvPr>
            <p:ph idx="1"/>
          </p:nvPr>
        </p:nvSpPr>
        <p:spPr>
          <a:xfrm>
            <a:off x="381001" y="1422400"/>
            <a:ext cx="8705850" cy="5130800"/>
          </a:xfrm>
        </p:spPr>
        <p:txBody>
          <a:bodyPr/>
          <a:lstStyle/>
          <a:p>
            <a:endParaRPr lang="en-SG" b="1" i="0" baseline="30000" dirty="0">
              <a:solidFill>
                <a:srgbClr val="FFFF00"/>
              </a:solidFill>
              <a:effectLst/>
              <a:latin typeface="system-ui"/>
            </a:endParaRPr>
          </a:p>
          <a:p>
            <a:r>
              <a:rPr lang="en-SG" b="1" i="0" baseline="30000" dirty="0">
                <a:solidFill>
                  <a:srgbClr val="FFFF00"/>
                </a:solidFill>
                <a:effectLst/>
                <a:latin typeface="system-ui"/>
              </a:rPr>
              <a:t>“25 </a:t>
            </a:r>
            <a:r>
              <a:rPr lang="en-SG" b="0" i="0" dirty="0">
                <a:solidFill>
                  <a:srgbClr val="FFFF00"/>
                </a:solidFill>
                <a:effectLst/>
                <a:latin typeface="system-ui"/>
              </a:rPr>
              <a:t>See that you do not refuse him (Jesus) who is speaking. For if they did not escape when they refused him who warned them on earth, much less will we escape if we reject him who warns from heaven.” Amen!</a:t>
            </a:r>
            <a:endParaRPr lang="en-GB" dirty="0">
              <a:solidFill>
                <a:srgbClr val="FFFF00"/>
              </a:solidFill>
            </a:endParaRPr>
          </a:p>
        </p:txBody>
      </p:sp>
    </p:spTree>
    <p:extLst>
      <p:ext uri="{BB962C8B-B14F-4D97-AF65-F5344CB8AC3E}">
        <p14:creationId xmlns:p14="http://schemas.microsoft.com/office/powerpoint/2010/main" val="173133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86BAB-823D-9562-D50C-33091A6FAF8B}"/>
              </a:ext>
            </a:extLst>
          </p:cNvPr>
          <p:cNvSpPr>
            <a:spLocks noGrp="1"/>
          </p:cNvSpPr>
          <p:nvPr>
            <p:ph type="title"/>
          </p:nvPr>
        </p:nvSpPr>
        <p:spPr/>
        <p:txBody>
          <a:bodyPr/>
          <a:lstStyle/>
          <a:p>
            <a:r>
              <a:rPr lang="en-SG" dirty="0"/>
              <a:t>Discussion Questions</a:t>
            </a:r>
          </a:p>
        </p:txBody>
      </p:sp>
      <p:sp>
        <p:nvSpPr>
          <p:cNvPr id="3" name="Content Placeholder 2">
            <a:extLst>
              <a:ext uri="{FF2B5EF4-FFF2-40B4-BE49-F238E27FC236}">
                <a16:creationId xmlns:a16="http://schemas.microsoft.com/office/drawing/2014/main" id="{6AFC4846-76EE-E013-ACCD-6F255EBC6E36}"/>
              </a:ext>
            </a:extLst>
          </p:cNvPr>
          <p:cNvSpPr>
            <a:spLocks noGrp="1"/>
          </p:cNvSpPr>
          <p:nvPr>
            <p:ph idx="1"/>
          </p:nvPr>
        </p:nvSpPr>
        <p:spPr/>
        <p:txBody>
          <a:bodyPr/>
          <a:lstStyle/>
          <a:p>
            <a:r>
              <a:rPr lang="en-US" sz="2300" dirty="0"/>
              <a:t>1. What is the purpose of Jesus' parables?</a:t>
            </a:r>
          </a:p>
          <a:p>
            <a:r>
              <a:rPr lang="en-US" sz="2300" dirty="0"/>
              <a:t>2. ⁠Before hearing this sermon, how have you been hearing the word of God? (through preaching, bible study, podcast </a:t>
            </a:r>
            <a:r>
              <a:rPr lang="en-US" sz="2300" dirty="0" err="1"/>
              <a:t>etc</a:t>
            </a:r>
            <a:r>
              <a:rPr lang="en-US" sz="2300" dirty="0"/>
              <a:t>)</a:t>
            </a:r>
          </a:p>
          <a:p>
            <a:r>
              <a:rPr lang="en-US" sz="2300" dirty="0"/>
              <a:t>3. ⁠Which of the four environments (along the path, rocky grounds, among thorns, good soil) speaks to your current situation with regard to how you hear and apply God's word? Explain your answer.</a:t>
            </a:r>
          </a:p>
          <a:p>
            <a:r>
              <a:rPr lang="en-US" sz="2300" dirty="0"/>
              <a:t>4. ⁠What must you do (or not do) in order to cultivate yourself as a good soil for hearing the word? </a:t>
            </a:r>
          </a:p>
          <a:p>
            <a:r>
              <a:rPr lang="en-US" sz="2300" dirty="0"/>
              <a:t>5. Many believers living in a city like Singapore are in a "thorny situation". Are you in a "thorny situation"? What can you do about it in order for the thorns or vines not to become too huge and strangle your faith?</a:t>
            </a:r>
            <a:endParaRPr lang="en-SG" sz="2300" dirty="0"/>
          </a:p>
        </p:txBody>
      </p:sp>
    </p:spTree>
    <p:extLst>
      <p:ext uri="{BB962C8B-B14F-4D97-AF65-F5344CB8AC3E}">
        <p14:creationId xmlns:p14="http://schemas.microsoft.com/office/powerpoint/2010/main" val="2197752656"/>
      </p:ext>
    </p:extLst>
  </p:cSld>
  <p:clrMapOvr>
    <a:masterClrMapping/>
  </p:clrMapOvr>
</p:sld>
</file>

<file path=ppt/theme/theme1.xml><?xml version="1.0" encoding="utf-8"?>
<a:theme xmlns:a="http://schemas.openxmlformats.org/drawingml/2006/main" name="bus184">
  <a:themeElements>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fontScheme name="bus18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bus840</Template>
  <TotalTime>9912</TotalTime>
  <Words>3159</Words>
  <Application>Microsoft Office PowerPoint</Application>
  <PresentationFormat>On-screen Show (4:3)</PresentationFormat>
  <Paragraphs>235</Paragraphs>
  <Slides>55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Noto Sans Symbols</vt:lpstr>
      <vt:lpstr>system-ui</vt:lpstr>
      <vt:lpstr>Arial</vt:lpstr>
      <vt:lpstr>Calibri</vt:lpstr>
      <vt:lpstr>Courier New</vt:lpstr>
      <vt:lpstr>Verdana</vt:lpstr>
      <vt:lpstr>Wingdings</vt:lpstr>
      <vt:lpstr>bus184</vt:lpstr>
      <vt:lpstr>   How do you hear? </vt:lpstr>
      <vt:lpstr>PowerPoint Presentation</vt:lpstr>
      <vt:lpstr>PowerPoint Presentation</vt:lpstr>
      <vt:lpstr>PowerPoint Presentation</vt:lpstr>
      <vt:lpstr>Parable of the Sower</vt:lpstr>
      <vt:lpstr>Matthew 13:1-23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What are parables?</vt:lpstr>
      <vt:lpstr>What are parables?</vt:lpstr>
      <vt:lpstr>Matthew 13:15-16 / Isaiah 6:9-10</vt:lpstr>
      <vt:lpstr>PowerPoint Presentation</vt:lpstr>
      <vt:lpstr>PowerPoint Presentation</vt:lpstr>
      <vt:lpstr>PowerPoint Presentation</vt:lpstr>
      <vt:lpstr>PowerPoint Presentation</vt:lpstr>
      <vt:lpstr>PowerPoint Presentation</vt:lpstr>
      <vt:lpstr>PowerPoint Presentation</vt:lpstr>
      <vt:lpstr>In the parable, we are told that seeds fell on four types of environment, which equates to four types of heart condition:</vt:lpstr>
      <vt:lpstr>Seeds along the path</vt:lpstr>
      <vt:lpstr>Sower and seed?</vt:lpstr>
      <vt:lpstr>Sower and seed?</vt:lpstr>
      <vt:lpstr>Seeds along the path</vt:lpstr>
      <vt:lpstr>Seeds along the path</vt:lpstr>
      <vt:lpstr>Seeds along the path</vt:lpstr>
      <vt:lpstr>Seeds along the path</vt:lpstr>
      <vt:lpstr>Seeds along the path</vt:lpstr>
      <vt:lpstr>Seeds along the path</vt:lpstr>
      <vt:lpstr>Seeds on rocky ground</vt:lpstr>
      <vt:lpstr>Seeds on rocky ground</vt:lpstr>
      <vt:lpstr>Seeds on rocky ground</vt:lpstr>
      <vt:lpstr>PowerPoint Presentation</vt:lpstr>
      <vt:lpstr>PowerPoint Presentation</vt:lpstr>
      <vt:lpstr>PowerPoint Presentation</vt:lpstr>
      <vt:lpstr>PowerPoint Presentation</vt:lpstr>
      <vt:lpstr>Seeds among the thorns</vt:lpstr>
      <vt:lpstr>Seeds among the thorns</vt:lpstr>
      <vt:lpstr>Seeds among the thorns</vt:lpstr>
      <vt:lpstr>PowerPoint Presentation</vt:lpstr>
      <vt:lpstr>PowerPoint Presentation</vt:lpstr>
      <vt:lpstr>PowerPoint Presentation</vt:lpstr>
      <vt:lpstr>Seeds on good soil</vt:lpstr>
      <vt:lpstr>Seeds on good soil</vt:lpstr>
      <vt:lpstr>Seeds on good soil</vt:lpstr>
      <vt:lpstr>Seeds on good soil</vt:lpstr>
      <vt:lpstr>PowerPoint Presentation</vt:lpstr>
      <vt:lpstr>PowerPoint Presentation</vt:lpstr>
      <vt:lpstr>PowerPoint Presentation</vt:lpstr>
      <vt:lpstr>A sharp reminder from Hebrews</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Disciple: Living in Prayer</dc:title>
  <dc:creator>Jason</dc:creator>
  <cp:lastModifiedBy>Elaine Tan</cp:lastModifiedBy>
  <cp:revision>162</cp:revision>
  <dcterms:created xsi:type="dcterms:W3CDTF">2015-03-21T14:34:46Z</dcterms:created>
  <dcterms:modified xsi:type="dcterms:W3CDTF">2025-11-03T03:55:41Z</dcterms:modified>
</cp:coreProperties>
</file>