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52"/>
  </p:notesMasterIdLst>
  <p:handoutMasterIdLst>
    <p:handoutMasterId r:id="rId53"/>
  </p:handoutMasterIdLst>
  <p:sldIdLst>
    <p:sldId id="326" r:id="rId2"/>
    <p:sldId id="363" r:id="rId3"/>
    <p:sldId id="350" r:id="rId4"/>
    <p:sldId id="353" r:id="rId5"/>
    <p:sldId id="355" r:id="rId6"/>
    <p:sldId id="357" r:id="rId7"/>
    <p:sldId id="364" r:id="rId8"/>
    <p:sldId id="367" r:id="rId9"/>
    <p:sldId id="356" r:id="rId10"/>
    <p:sldId id="358" r:id="rId11"/>
    <p:sldId id="359" r:id="rId12"/>
    <p:sldId id="361" r:id="rId13"/>
    <p:sldId id="368" r:id="rId14"/>
    <p:sldId id="371" r:id="rId15"/>
    <p:sldId id="374" r:id="rId16"/>
    <p:sldId id="384" r:id="rId17"/>
    <p:sldId id="375" r:id="rId18"/>
    <p:sldId id="376" r:id="rId19"/>
    <p:sldId id="377" r:id="rId20"/>
    <p:sldId id="378" r:id="rId21"/>
    <p:sldId id="383" r:id="rId22"/>
    <p:sldId id="382" r:id="rId23"/>
    <p:sldId id="411" r:id="rId24"/>
    <p:sldId id="386" r:id="rId25"/>
    <p:sldId id="413" r:id="rId26"/>
    <p:sldId id="387" r:id="rId27"/>
    <p:sldId id="388" r:id="rId28"/>
    <p:sldId id="389" r:id="rId29"/>
    <p:sldId id="414" r:id="rId30"/>
    <p:sldId id="373" r:id="rId31"/>
    <p:sldId id="412" r:id="rId32"/>
    <p:sldId id="390" r:id="rId33"/>
    <p:sldId id="391" r:id="rId34"/>
    <p:sldId id="392" r:id="rId35"/>
    <p:sldId id="394" r:id="rId36"/>
    <p:sldId id="395" r:id="rId37"/>
    <p:sldId id="396" r:id="rId38"/>
    <p:sldId id="397" r:id="rId39"/>
    <p:sldId id="398" r:id="rId40"/>
    <p:sldId id="399" r:id="rId41"/>
    <p:sldId id="415" r:id="rId42"/>
    <p:sldId id="400" r:id="rId43"/>
    <p:sldId id="416" r:id="rId44"/>
    <p:sldId id="401" r:id="rId45"/>
    <p:sldId id="402" r:id="rId46"/>
    <p:sldId id="418" r:id="rId47"/>
    <p:sldId id="393" r:id="rId48"/>
    <p:sldId id="403" r:id="rId49"/>
    <p:sldId id="404" r:id="rId50"/>
    <p:sldId id="407" r:id="rId5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charset="0"/>
        <a:ea typeface="+mn-ea"/>
        <a:cs typeface="+mn-cs"/>
      </a:defRPr>
    </a:lvl1pPr>
    <a:lvl2pPr marL="457200" algn="l" rtl="0" eaLnBrk="0" fontAlgn="base" hangingPunct="0">
      <a:spcBef>
        <a:spcPct val="0"/>
      </a:spcBef>
      <a:spcAft>
        <a:spcPct val="0"/>
      </a:spcAft>
      <a:defRPr kern="1200">
        <a:solidFill>
          <a:schemeClr val="tx1"/>
        </a:solidFill>
        <a:latin typeface="Verdana" charset="0"/>
        <a:ea typeface="+mn-ea"/>
        <a:cs typeface="+mn-cs"/>
      </a:defRPr>
    </a:lvl2pPr>
    <a:lvl3pPr marL="914400" algn="l" rtl="0" eaLnBrk="0" fontAlgn="base" hangingPunct="0">
      <a:spcBef>
        <a:spcPct val="0"/>
      </a:spcBef>
      <a:spcAft>
        <a:spcPct val="0"/>
      </a:spcAft>
      <a:defRPr kern="1200">
        <a:solidFill>
          <a:schemeClr val="tx1"/>
        </a:solidFill>
        <a:latin typeface="Verdana" charset="0"/>
        <a:ea typeface="+mn-ea"/>
        <a:cs typeface="+mn-cs"/>
      </a:defRPr>
    </a:lvl3pPr>
    <a:lvl4pPr marL="1371600" algn="l" rtl="0" eaLnBrk="0" fontAlgn="base" hangingPunct="0">
      <a:spcBef>
        <a:spcPct val="0"/>
      </a:spcBef>
      <a:spcAft>
        <a:spcPct val="0"/>
      </a:spcAft>
      <a:defRPr kern="1200">
        <a:solidFill>
          <a:schemeClr val="tx1"/>
        </a:solidFill>
        <a:latin typeface="Verdana" charset="0"/>
        <a:ea typeface="+mn-ea"/>
        <a:cs typeface="+mn-cs"/>
      </a:defRPr>
    </a:lvl4pPr>
    <a:lvl5pPr marL="1828800" algn="l" rtl="0" eaLnBrk="0" fontAlgn="base" hangingPunct="0">
      <a:spcBef>
        <a:spcPct val="0"/>
      </a:spcBef>
      <a:spcAft>
        <a:spcPct val="0"/>
      </a:spcAft>
      <a:defRPr kern="1200">
        <a:solidFill>
          <a:schemeClr val="tx1"/>
        </a:solidFill>
        <a:latin typeface="Verdana" charset="0"/>
        <a:ea typeface="+mn-ea"/>
        <a:cs typeface="+mn-cs"/>
      </a:defRPr>
    </a:lvl5pPr>
    <a:lvl6pPr marL="2286000" algn="l" defTabSz="914400" rtl="0" eaLnBrk="1" latinLnBrk="0" hangingPunct="1">
      <a:defRPr kern="1200">
        <a:solidFill>
          <a:schemeClr val="tx1"/>
        </a:solidFill>
        <a:latin typeface="Verdana" charset="0"/>
        <a:ea typeface="+mn-ea"/>
        <a:cs typeface="+mn-cs"/>
      </a:defRPr>
    </a:lvl6pPr>
    <a:lvl7pPr marL="2743200" algn="l" defTabSz="914400" rtl="0" eaLnBrk="1" latinLnBrk="0" hangingPunct="1">
      <a:defRPr kern="1200">
        <a:solidFill>
          <a:schemeClr val="tx1"/>
        </a:solidFill>
        <a:latin typeface="Verdana" charset="0"/>
        <a:ea typeface="+mn-ea"/>
        <a:cs typeface="+mn-cs"/>
      </a:defRPr>
    </a:lvl7pPr>
    <a:lvl8pPr marL="3200400" algn="l" defTabSz="914400" rtl="0" eaLnBrk="1" latinLnBrk="0" hangingPunct="1">
      <a:defRPr kern="1200">
        <a:solidFill>
          <a:schemeClr val="tx1"/>
        </a:solidFill>
        <a:latin typeface="Verdana" charset="0"/>
        <a:ea typeface="+mn-ea"/>
        <a:cs typeface="+mn-cs"/>
      </a:defRPr>
    </a:lvl8pPr>
    <a:lvl9pPr marL="3657600" algn="l" defTabSz="914400" rtl="0" eaLnBrk="1" latinLnBrk="0" hangingPunct="1">
      <a:defRPr kern="1200">
        <a:solidFill>
          <a:schemeClr val="tx1"/>
        </a:solidFill>
        <a:latin typeface="Verdana"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FF9933"/>
    <a:srgbClr val="000099"/>
    <a:srgbClr val="3333CC"/>
    <a:srgbClr val="800000"/>
    <a:srgbClr val="003399"/>
    <a:srgbClr val="3333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49" autoAdjust="0"/>
    <p:restoredTop sz="94936" autoAdjust="0"/>
  </p:normalViewPr>
  <p:slideViewPr>
    <p:cSldViewPr snapToGrid="0">
      <p:cViewPr varScale="1">
        <p:scale>
          <a:sx n="87" d="100"/>
          <a:sy n="87" d="100"/>
        </p:scale>
        <p:origin x="2080" y="20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1" hangingPunct="1">
              <a:defRPr sz="1200" smtClean="0">
                <a:latin typeface="Times New Roman" charset="0"/>
              </a:defRPr>
            </a:lvl1pPr>
          </a:lstStyle>
          <a:p>
            <a:pPr>
              <a:defRPr/>
            </a:pPr>
            <a:endParaRPr lang="en-US" altLang="en-US" dirty="0"/>
          </a:p>
        </p:txBody>
      </p:sp>
      <p:sp>
        <p:nvSpPr>
          <p:cNvPr id="1027"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eaLnBrk="1" hangingPunct="1">
              <a:defRPr sz="1200" smtClean="0">
                <a:latin typeface="Times New Roman" charset="0"/>
              </a:defRPr>
            </a:lvl1pPr>
          </a:lstStyle>
          <a:p>
            <a:pPr>
              <a:defRPr/>
            </a:pPr>
            <a:endParaRPr lang="en-US" altLang="en-US" dirty="0"/>
          </a:p>
        </p:txBody>
      </p:sp>
      <p:sp>
        <p:nvSpPr>
          <p:cNvPr id="1028"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eaLnBrk="1" hangingPunct="1">
              <a:defRPr sz="1200" smtClean="0">
                <a:latin typeface="Times New Roman" charset="0"/>
              </a:defRPr>
            </a:lvl1pPr>
          </a:lstStyle>
          <a:p>
            <a:pPr>
              <a:defRPr/>
            </a:pPr>
            <a:endParaRPr lang="en-US" altLang="en-US" dirty="0"/>
          </a:p>
        </p:txBody>
      </p:sp>
      <p:sp>
        <p:nvSpPr>
          <p:cNvPr id="1029"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charset="0"/>
              </a:defRPr>
            </a:lvl1pPr>
          </a:lstStyle>
          <a:p>
            <a:pPr>
              <a:defRPr/>
            </a:pPr>
            <a:fld id="{20AEEB33-AAD5-6A4A-B87F-68001E3FAE83}" type="slidenum">
              <a:rPr lang="en-US" altLang="en-US"/>
              <a:pPr>
                <a:defRPr/>
              </a:pPr>
              <a:t>‹#›</a:t>
            </a:fld>
            <a:endParaRPr lang="en-US" altLang="en-US" dirty="0"/>
          </a:p>
        </p:txBody>
      </p:sp>
    </p:spTree>
    <p:extLst>
      <p:ext uri="{BB962C8B-B14F-4D97-AF65-F5344CB8AC3E}">
        <p14:creationId xmlns:p14="http://schemas.microsoft.com/office/powerpoint/2010/main" val="546957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4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1" hangingPunct="1">
              <a:defRPr sz="1200" smtClean="0">
                <a:latin typeface="Times New Roman" charset="0"/>
              </a:defRPr>
            </a:lvl1pPr>
          </a:lstStyle>
          <a:p>
            <a:pPr>
              <a:defRPr/>
            </a:pPr>
            <a:endParaRPr lang="en-US" altLang="en-US" dirty="0"/>
          </a:p>
        </p:txBody>
      </p:sp>
      <p:sp>
        <p:nvSpPr>
          <p:cNvPr id="26419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eaLnBrk="1" hangingPunct="1">
              <a:defRPr sz="1200" smtClean="0">
                <a:latin typeface="Times New Roman" charset="0"/>
              </a:defRPr>
            </a:lvl1pPr>
          </a:lstStyle>
          <a:p>
            <a:pPr>
              <a:defRPr/>
            </a:pPr>
            <a:endParaRPr lang="en-US" altLang="en-US" dirty="0"/>
          </a:p>
        </p:txBody>
      </p:sp>
      <p:sp>
        <p:nvSpPr>
          <p:cNvPr id="264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26419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6419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eaLnBrk="1" hangingPunct="1">
              <a:defRPr sz="1200" smtClean="0">
                <a:latin typeface="Times New Roman" charset="0"/>
              </a:defRPr>
            </a:lvl1pPr>
          </a:lstStyle>
          <a:p>
            <a:pPr>
              <a:defRPr/>
            </a:pPr>
            <a:endParaRPr lang="en-US" altLang="en-US" dirty="0"/>
          </a:p>
        </p:txBody>
      </p:sp>
      <p:sp>
        <p:nvSpPr>
          <p:cNvPr id="26419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charset="0"/>
              </a:defRPr>
            </a:lvl1pPr>
          </a:lstStyle>
          <a:p>
            <a:pPr>
              <a:defRPr/>
            </a:pPr>
            <a:fld id="{0FD1C703-F6C8-2D44-9F0E-0966D254F83A}" type="slidenum">
              <a:rPr lang="en-US" altLang="en-US"/>
              <a:pPr>
                <a:defRPr/>
              </a:pPr>
              <a:t>‹#›</a:t>
            </a:fld>
            <a:endParaRPr lang="en-US" altLang="en-US" dirty="0"/>
          </a:p>
        </p:txBody>
      </p:sp>
    </p:spTree>
    <p:extLst>
      <p:ext uri="{BB962C8B-B14F-4D97-AF65-F5344CB8AC3E}">
        <p14:creationId xmlns:p14="http://schemas.microsoft.com/office/powerpoint/2010/main" val="16466453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9833" name="Rectangle 41"/>
          <p:cNvSpPr>
            <a:spLocks noGrp="1" noChangeArrowheads="1"/>
          </p:cNvSpPr>
          <p:nvPr>
            <p:ph type="ctrTitle"/>
          </p:nvPr>
        </p:nvSpPr>
        <p:spPr>
          <a:xfrm>
            <a:off x="1784350" y="2363788"/>
            <a:ext cx="7378700" cy="1143000"/>
          </a:xfrm>
        </p:spPr>
        <p:txBody>
          <a:bodyPr anchor="b"/>
          <a:lstStyle>
            <a:lvl1pPr>
              <a:defRPr sz="4200"/>
            </a:lvl1pPr>
          </a:lstStyle>
          <a:p>
            <a:pPr lvl="0"/>
            <a:r>
              <a:rPr lang="en-US" altLang="en-US" noProof="0"/>
              <a:t>Click to edit Master title style</a:t>
            </a:r>
          </a:p>
        </p:txBody>
      </p:sp>
      <p:sp>
        <p:nvSpPr>
          <p:cNvPr id="289834" name="Rectangle 42"/>
          <p:cNvSpPr>
            <a:spLocks noGrp="1" noChangeArrowheads="1"/>
          </p:cNvSpPr>
          <p:nvPr>
            <p:ph type="subTitle" idx="1"/>
          </p:nvPr>
        </p:nvSpPr>
        <p:spPr>
          <a:xfrm>
            <a:off x="1782763" y="3363913"/>
            <a:ext cx="7361237" cy="817562"/>
          </a:xfrm>
          <a:effectLst>
            <a:outerShdw blurRad="63500" dist="38099" dir="2700000" algn="ctr" rotWithShape="0">
              <a:schemeClr val="bg2">
                <a:alpha val="50000"/>
              </a:schemeClr>
            </a:outerShdw>
          </a:effectLst>
        </p:spPr>
        <p:txBody>
          <a:bodyPr/>
          <a:lstStyle>
            <a:lvl1pPr marL="0" indent="0">
              <a:buFont typeface="Wingdings" charset="2"/>
              <a:buNone/>
              <a:defRPr sz="3600"/>
            </a:lvl1pPr>
          </a:lstStyle>
          <a:p>
            <a:pPr lvl="0"/>
            <a:r>
              <a:rPr lang="en-US" altLang="en-US" noProof="0"/>
              <a:t>Click to edit Master subtitle style</a:t>
            </a:r>
          </a:p>
        </p:txBody>
      </p:sp>
    </p:spTree>
    <p:extLst>
      <p:ext uri="{BB962C8B-B14F-4D97-AF65-F5344CB8AC3E}">
        <p14:creationId xmlns:p14="http://schemas.microsoft.com/office/powerpoint/2010/main" val="13925966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1315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25456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6325" y="1422400"/>
            <a:ext cx="3929063" cy="5130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7788" y="1422400"/>
            <a:ext cx="3929062" cy="5130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260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4691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8969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754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48209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3647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5695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5013" y="152400"/>
            <a:ext cx="2001837"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6325" y="152400"/>
            <a:ext cx="5856288"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3929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8809" name="Rectangle 41"/>
          <p:cNvSpPr>
            <a:spLocks noGrp="1" noChangeArrowheads="1"/>
          </p:cNvSpPr>
          <p:nvPr>
            <p:ph type="title"/>
          </p:nvPr>
        </p:nvSpPr>
        <p:spPr bwMode="auto">
          <a:xfrm>
            <a:off x="1076325" y="152400"/>
            <a:ext cx="8010525" cy="1257300"/>
          </a:xfrm>
          <a:prstGeom prst="rect">
            <a:avLst/>
          </a:prstGeom>
          <a:noFill/>
          <a:ln>
            <a:noFill/>
          </a:ln>
          <a:effectLst>
            <a:outerShdw blurRad="63500" dist="38099"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88810" name="Rectangle 42"/>
          <p:cNvSpPr>
            <a:spLocks noGrp="1" noChangeArrowheads="1"/>
          </p:cNvSpPr>
          <p:nvPr>
            <p:ph type="body" idx="1"/>
          </p:nvPr>
        </p:nvSpPr>
        <p:spPr bwMode="auto">
          <a:xfrm>
            <a:off x="1076325" y="1422400"/>
            <a:ext cx="8010525" cy="5130800"/>
          </a:xfrm>
          <a:prstGeom prst="rect">
            <a:avLst/>
          </a:prstGeom>
          <a:noFill/>
          <a:ln>
            <a:noFill/>
          </a:ln>
          <a:effectLst>
            <a:outerShdw blurRad="63500" dist="29783" dir="3885598"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94"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lr>
          <a:schemeClr val="accent2"/>
        </a:buClr>
        <a:buSzPct val="75000"/>
        <a:buFont typeface="Wingdings" charset="2"/>
        <a:buChar char="l"/>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2"/>
        </a:buClr>
        <a:buSzPct val="75000"/>
        <a:buFont typeface="Wingdings" charset="2"/>
        <a:buChar char="l"/>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lr>
          <a:schemeClr val="accent2"/>
        </a:buClr>
        <a:buSzPct val="75000"/>
        <a:buFont typeface="Wingdings" charset="2"/>
        <a:buChar char="l"/>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lr>
          <a:schemeClr val="accent2"/>
        </a:buClr>
        <a:buSzPct val="75000"/>
        <a:buFont typeface="Wingdings" charset="2"/>
        <a:buChar char="l"/>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lr>
          <a:schemeClr val="accent2"/>
        </a:buClr>
        <a:buSzPct val="75000"/>
        <a:buFont typeface="Wingdings" charset="2"/>
        <a:buChar char="l"/>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Faith and Wisdom - Pine City Evangelical Free Church">
            <a:extLst>
              <a:ext uri="{FF2B5EF4-FFF2-40B4-BE49-F238E27FC236}">
                <a16:creationId xmlns:a16="http://schemas.microsoft.com/office/drawing/2014/main" id="{94188B7D-94DA-E202-A3F0-F5E8AC4AA0C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15349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or Churches – Kids Bible Teacher">
            <a:extLst>
              <a:ext uri="{FF2B5EF4-FFF2-40B4-BE49-F238E27FC236}">
                <a16:creationId xmlns:a16="http://schemas.microsoft.com/office/drawing/2014/main" id="{85493AC6-6F71-1B44-7BFE-961D327703B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54991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43D9D88-E50B-391E-9FA2-718B073D2B8D}"/>
              </a:ext>
            </a:extLst>
          </p:cNvPr>
          <p:cNvSpPr>
            <a:spLocks noGrp="1"/>
          </p:cNvSpPr>
          <p:nvPr>
            <p:ph idx="1"/>
          </p:nvPr>
        </p:nvSpPr>
        <p:spPr>
          <a:xfrm>
            <a:off x="2934929" y="1609008"/>
            <a:ext cx="6209071" cy="1370166"/>
          </a:xfrm>
          <a:solidFill>
            <a:srgbClr val="7030A0">
              <a:alpha val="69161"/>
            </a:srgbClr>
          </a:solidFill>
        </p:spPr>
        <p:txBody>
          <a:bodyPr/>
          <a:lstStyle/>
          <a:p>
            <a:pPr marL="0" indent="0">
              <a:buNone/>
            </a:pPr>
            <a:r>
              <a:rPr lang="en-SG" sz="3200" b="0" i="0" dirty="0">
                <a:solidFill>
                  <a:schemeClr val="tx1"/>
                </a:solidFill>
                <a:effectLst/>
                <a:latin typeface="Calibri" panose="020F0502020204030204" pitchFamily="34" charset="0"/>
                <a:cs typeface="Calibri" panose="020F0502020204030204" pitchFamily="34" charset="0"/>
              </a:rPr>
              <a:t>“That's ok </a:t>
            </a:r>
            <a:r>
              <a:rPr lang="en-SG" sz="3200" dirty="0">
                <a:solidFill>
                  <a:schemeClr val="tx1"/>
                </a:solidFill>
                <a:latin typeface="Calibri" panose="020F0502020204030204" pitchFamily="34" charset="0"/>
                <a:cs typeface="Calibri" panose="020F0502020204030204" pitchFamily="34" charset="0"/>
              </a:rPr>
              <a:t>teacher,</a:t>
            </a:r>
            <a:r>
              <a:rPr lang="en-SG" sz="3200" b="0" i="0" dirty="0">
                <a:solidFill>
                  <a:schemeClr val="tx1"/>
                </a:solidFill>
                <a:effectLst/>
                <a:latin typeface="Calibri" panose="020F0502020204030204" pitchFamily="34" charset="0"/>
                <a:cs typeface="Calibri" panose="020F0502020204030204" pitchFamily="34" charset="0"/>
              </a:rPr>
              <a:t>  we have to choose what we don't have.” </a:t>
            </a:r>
          </a:p>
          <a:p>
            <a:endParaRPr lang="en-GB" dirty="0"/>
          </a:p>
        </p:txBody>
      </p:sp>
      <p:sp>
        <p:nvSpPr>
          <p:cNvPr id="4" name="TextBox 3">
            <a:extLst>
              <a:ext uri="{FF2B5EF4-FFF2-40B4-BE49-F238E27FC236}">
                <a16:creationId xmlns:a16="http://schemas.microsoft.com/office/drawing/2014/main" id="{96F9117C-2EA1-E5CA-FFF9-B22B2E4580BE}"/>
              </a:ext>
            </a:extLst>
          </p:cNvPr>
          <p:cNvSpPr txBox="1"/>
          <p:nvPr/>
        </p:nvSpPr>
        <p:spPr>
          <a:xfrm>
            <a:off x="3126658" y="435172"/>
            <a:ext cx="781665" cy="369332"/>
          </a:xfrm>
          <a:prstGeom prst="rect">
            <a:avLst/>
          </a:prstGeom>
          <a:noFill/>
        </p:spPr>
        <p:txBody>
          <a:bodyPr wrap="square" rtlCol="0">
            <a:spAutoFit/>
          </a:bodyPr>
          <a:lstStyle/>
          <a:p>
            <a:r>
              <a:rPr lang="en-GB" dirty="0"/>
              <a:t>lll</a:t>
            </a:r>
          </a:p>
        </p:txBody>
      </p:sp>
    </p:spTree>
    <p:extLst>
      <p:ext uri="{BB962C8B-B14F-4D97-AF65-F5344CB8AC3E}">
        <p14:creationId xmlns:p14="http://schemas.microsoft.com/office/powerpoint/2010/main" val="48611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D688F-F1FD-C583-1C05-4C4CDDFE2769}"/>
              </a:ext>
            </a:extLst>
          </p:cNvPr>
          <p:cNvSpPr>
            <a:spLocks noGrp="1"/>
          </p:cNvSpPr>
          <p:nvPr>
            <p:ph type="title"/>
          </p:nvPr>
        </p:nvSpPr>
        <p:spPr/>
        <p:txBody>
          <a:bodyPr/>
          <a:lstStyle/>
          <a:p>
            <a:r>
              <a:rPr lang="en-GB" dirty="0"/>
              <a:t>Wisest Persons?</a:t>
            </a:r>
          </a:p>
        </p:txBody>
      </p:sp>
      <p:sp>
        <p:nvSpPr>
          <p:cNvPr id="3" name="Content Placeholder 2">
            <a:extLst>
              <a:ext uri="{FF2B5EF4-FFF2-40B4-BE49-F238E27FC236}">
                <a16:creationId xmlns:a16="http://schemas.microsoft.com/office/drawing/2014/main" id="{2A99DBDA-DCC9-9E7A-236F-08EF91564262}"/>
              </a:ext>
            </a:extLst>
          </p:cNvPr>
          <p:cNvSpPr>
            <a:spLocks noGrp="1"/>
          </p:cNvSpPr>
          <p:nvPr>
            <p:ph idx="1"/>
          </p:nvPr>
        </p:nvSpPr>
        <p:spPr>
          <a:xfrm>
            <a:off x="250723" y="1422400"/>
            <a:ext cx="8836127" cy="5130800"/>
          </a:xfrm>
        </p:spPr>
        <p:txBody>
          <a:bodyPr/>
          <a:lstStyle/>
          <a:p>
            <a:endParaRPr lang="en-GB" dirty="0"/>
          </a:p>
          <a:p>
            <a:r>
              <a:rPr lang="en-GB" dirty="0"/>
              <a:t>If someone is to ask you: “Who do you think are some of the wisest people of our time, who will you vote for?”</a:t>
            </a:r>
          </a:p>
        </p:txBody>
      </p:sp>
    </p:spTree>
    <p:extLst>
      <p:ext uri="{BB962C8B-B14F-4D97-AF65-F5344CB8AC3E}">
        <p14:creationId xmlns:p14="http://schemas.microsoft.com/office/powerpoint/2010/main" val="2243711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7A630F-F3C7-9DFB-D639-B5BB5C6C939B}"/>
              </a:ext>
            </a:extLst>
          </p:cNvPr>
          <p:cNvSpPr>
            <a:spLocks noGrp="1"/>
          </p:cNvSpPr>
          <p:nvPr>
            <p:ph idx="1"/>
          </p:nvPr>
        </p:nvSpPr>
        <p:spPr>
          <a:xfrm>
            <a:off x="663677" y="157162"/>
            <a:ext cx="8037411" cy="6500813"/>
          </a:xfrm>
        </p:spPr>
        <p:txBody>
          <a:bodyPr/>
          <a:lstStyle/>
          <a:p>
            <a:pPr algn="l" fontAlgn="base">
              <a:buFont typeface="Arial" panose="020B0604020202020204" pitchFamily="34" charset="0"/>
              <a:buChar char="•"/>
            </a:pPr>
            <a:endParaRPr lang="en-SG" b="0" i="1" dirty="0">
              <a:solidFill>
                <a:schemeClr val="tx1"/>
              </a:solidFill>
              <a:effectLst/>
              <a:latin typeface="inherit"/>
            </a:endParaRPr>
          </a:p>
          <a:p>
            <a:pPr algn="l" fontAlgn="base">
              <a:buFont typeface="Arial" panose="020B0604020202020204" pitchFamily="34" charset="0"/>
              <a:buChar char="•"/>
            </a:pPr>
            <a:r>
              <a:rPr lang="en-SG" b="0" i="1" dirty="0">
                <a:solidFill>
                  <a:srgbClr val="FFFF00"/>
                </a:solidFill>
                <a:effectLst/>
                <a:latin typeface="inherit"/>
              </a:rPr>
              <a:t>Pope Francis</a:t>
            </a:r>
            <a:r>
              <a:rPr lang="en-SG" b="0" i="1" dirty="0">
                <a:solidFill>
                  <a:schemeClr val="tx1"/>
                </a:solidFill>
                <a:effectLst/>
                <a:latin typeface="inherit"/>
              </a:rPr>
              <a:t>-</a:t>
            </a:r>
            <a:r>
              <a:rPr lang="en-SG" b="0" i="0" dirty="0">
                <a:solidFill>
                  <a:schemeClr val="tx1"/>
                </a:solidFill>
                <a:effectLst/>
                <a:latin typeface="inherit"/>
              </a:rPr>
              <a:t>for his contemplative nature, kind and open-minded leadership</a:t>
            </a:r>
          </a:p>
          <a:p>
            <a:pPr algn="l" fontAlgn="base">
              <a:buFont typeface="Arial" panose="020B0604020202020204" pitchFamily="34" charset="0"/>
              <a:buChar char="•"/>
            </a:pPr>
            <a:r>
              <a:rPr lang="en-SG" b="0" i="1" dirty="0">
                <a:solidFill>
                  <a:srgbClr val="FFFF00"/>
                </a:solidFill>
                <a:effectLst/>
                <a:latin typeface="inherit"/>
              </a:rPr>
              <a:t>Mother Teresa</a:t>
            </a:r>
            <a:r>
              <a:rPr lang="en-SG" b="0" i="1" dirty="0">
                <a:solidFill>
                  <a:schemeClr val="tx1"/>
                </a:solidFill>
                <a:effectLst/>
                <a:latin typeface="inherit"/>
              </a:rPr>
              <a:t>-</a:t>
            </a:r>
            <a:r>
              <a:rPr lang="en-SG" b="0" i="0" dirty="0">
                <a:solidFill>
                  <a:schemeClr val="tx1"/>
                </a:solidFill>
                <a:effectLst/>
                <a:latin typeface="inherit"/>
              </a:rPr>
              <a:t>for modeling a life of simplicity and love</a:t>
            </a:r>
            <a:endParaRPr lang="en-SG" b="0" i="1" dirty="0">
              <a:solidFill>
                <a:schemeClr val="tx1"/>
              </a:solidFill>
              <a:effectLst/>
              <a:latin typeface="inherit"/>
            </a:endParaRPr>
          </a:p>
          <a:p>
            <a:pPr algn="l" fontAlgn="base">
              <a:buFont typeface="Arial" panose="020B0604020202020204" pitchFamily="34" charset="0"/>
              <a:buChar char="•"/>
            </a:pPr>
            <a:r>
              <a:rPr lang="en-SG" b="0" i="1" dirty="0">
                <a:solidFill>
                  <a:srgbClr val="FFFF00"/>
                </a:solidFill>
                <a:effectLst/>
                <a:latin typeface="inherit"/>
              </a:rPr>
              <a:t>Mahatma Gandhi</a:t>
            </a:r>
            <a:r>
              <a:rPr lang="en-SG" b="0" i="0" dirty="0">
                <a:solidFill>
                  <a:schemeClr val="tx1"/>
                </a:solidFill>
                <a:effectLst/>
                <a:latin typeface="inherit"/>
              </a:rPr>
              <a:t>-for his understanding of love, peace and forgiveness</a:t>
            </a:r>
          </a:p>
          <a:p>
            <a:pPr algn="l" fontAlgn="base">
              <a:buFont typeface="Arial" panose="020B0604020202020204" pitchFamily="34" charset="0"/>
              <a:buChar char="•"/>
            </a:pPr>
            <a:r>
              <a:rPr lang="en-SG" b="0" i="1" dirty="0">
                <a:solidFill>
                  <a:srgbClr val="FFFF00"/>
                </a:solidFill>
                <a:effectLst/>
                <a:latin typeface="inherit"/>
              </a:rPr>
              <a:t>Nelson Mandela</a:t>
            </a:r>
            <a:r>
              <a:rPr lang="en-SG" b="0" i="0" dirty="0">
                <a:solidFill>
                  <a:schemeClr val="tx1"/>
                </a:solidFill>
                <a:effectLst/>
                <a:latin typeface="inherit"/>
              </a:rPr>
              <a:t>-for using love over anger to serve his community and inspire the world</a:t>
            </a:r>
          </a:p>
          <a:p>
            <a:pPr algn="l" fontAlgn="base">
              <a:buFont typeface="Arial" panose="020B0604020202020204" pitchFamily="34" charset="0"/>
              <a:buChar char="•"/>
            </a:pPr>
            <a:r>
              <a:rPr lang="en-SG" b="0" i="1" dirty="0">
                <a:solidFill>
                  <a:srgbClr val="FFFF00"/>
                </a:solidFill>
                <a:effectLst/>
                <a:latin typeface="inherit"/>
              </a:rPr>
              <a:t>King Solomon</a:t>
            </a:r>
            <a:r>
              <a:rPr lang="en-SG" b="0" i="0" dirty="0">
                <a:solidFill>
                  <a:schemeClr val="tx1"/>
                </a:solidFill>
                <a:effectLst/>
                <a:latin typeface="inherit"/>
              </a:rPr>
              <a:t>-for recognizing that true wisdom comes from God</a:t>
            </a:r>
          </a:p>
          <a:p>
            <a:endParaRPr lang="en-GB" dirty="0">
              <a:solidFill>
                <a:schemeClr val="tx1"/>
              </a:solidFill>
            </a:endParaRPr>
          </a:p>
        </p:txBody>
      </p:sp>
    </p:spTree>
    <p:extLst>
      <p:ext uri="{BB962C8B-B14F-4D97-AF65-F5344CB8AC3E}">
        <p14:creationId xmlns:p14="http://schemas.microsoft.com/office/powerpoint/2010/main" val="2210297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D489F-2294-DD02-CC54-1D389EE2650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5706BBE-982D-66A9-1B74-723E1A9A094D}"/>
              </a:ext>
            </a:extLst>
          </p:cNvPr>
          <p:cNvSpPr>
            <a:spLocks noGrp="1"/>
          </p:cNvSpPr>
          <p:nvPr>
            <p:ph idx="1"/>
          </p:nvPr>
        </p:nvSpPr>
        <p:spPr>
          <a:xfrm>
            <a:off x="280219" y="1422400"/>
            <a:ext cx="8806632" cy="1784350"/>
          </a:xfrm>
        </p:spPr>
        <p:txBody>
          <a:bodyPr lIns="90000">
            <a:normAutofit/>
          </a:bodyPr>
          <a:lstStyle/>
          <a:p>
            <a:r>
              <a:rPr lang="en-GB" dirty="0"/>
              <a:t>We might also include some of our own political leaders in the list. </a:t>
            </a:r>
          </a:p>
          <a:p>
            <a:endParaRPr lang="en-GB" dirty="0"/>
          </a:p>
          <a:p>
            <a:endParaRPr lang="en-GB" dirty="0"/>
          </a:p>
          <a:p>
            <a:endParaRPr lang="en-GB" dirty="0"/>
          </a:p>
        </p:txBody>
      </p:sp>
      <p:pic>
        <p:nvPicPr>
          <p:cNvPr id="9218" name="Picture 2" descr="Lee Kuan Yew: The man and his dream | Brookings">
            <a:extLst>
              <a:ext uri="{FF2B5EF4-FFF2-40B4-BE49-F238E27FC236}">
                <a16:creationId xmlns:a16="http://schemas.microsoft.com/office/drawing/2014/main" id="{3C11D4BC-CB87-E8B0-48C6-6D481785D3D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24339" y="2810745"/>
            <a:ext cx="5041351" cy="335915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Goh Keng Swee: A Portrait">
            <a:extLst>
              <a:ext uri="{FF2B5EF4-FFF2-40B4-BE49-F238E27FC236}">
                <a16:creationId xmlns:a16="http://schemas.microsoft.com/office/drawing/2014/main" id="{F713926D-EEB0-8FCA-4017-F1D245451C3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17777" y="2963146"/>
            <a:ext cx="2197217" cy="3206749"/>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id="{5D7669D3-D2D7-62E4-8BB4-11F8607C92F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14994" y="2963146"/>
            <a:ext cx="2521885" cy="3359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676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D5FAD-F84E-5C0E-5DD1-46C5233E1B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8A7FF5-5660-0216-9B2A-982EA35CF59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A8DF0A4-344B-AB26-8664-D667BD0E7F62}"/>
              </a:ext>
            </a:extLst>
          </p:cNvPr>
          <p:cNvSpPr>
            <a:spLocks noGrp="1"/>
          </p:cNvSpPr>
          <p:nvPr>
            <p:ph idx="1"/>
          </p:nvPr>
        </p:nvSpPr>
        <p:spPr>
          <a:xfrm>
            <a:off x="280219" y="1422400"/>
            <a:ext cx="8692331" cy="5130800"/>
          </a:xfrm>
        </p:spPr>
        <p:txBody>
          <a:bodyPr lIns="90000">
            <a:normAutofit/>
          </a:bodyPr>
          <a:lstStyle/>
          <a:p>
            <a:endParaRPr lang="en-GB" dirty="0"/>
          </a:p>
          <a:p>
            <a:r>
              <a:rPr lang="en-GB" dirty="0"/>
              <a:t>It is not easy to define wisdom. </a:t>
            </a:r>
          </a:p>
          <a:p>
            <a:endParaRPr lang="en-GB" dirty="0"/>
          </a:p>
          <a:p>
            <a:r>
              <a:rPr lang="en-GB" dirty="0"/>
              <a:t>How do we determine if a form of behaviour is wisdom or deriving from intelligence?</a:t>
            </a:r>
          </a:p>
          <a:p>
            <a:endParaRPr lang="en-GB" dirty="0"/>
          </a:p>
          <a:p>
            <a:r>
              <a:rPr lang="en-GB" dirty="0"/>
              <a:t>Where does wisdom come from? </a:t>
            </a:r>
          </a:p>
          <a:p>
            <a:endParaRPr lang="en-GB" dirty="0"/>
          </a:p>
          <a:p>
            <a:endParaRPr lang="en-GB" dirty="0"/>
          </a:p>
        </p:txBody>
      </p:sp>
    </p:spTree>
    <p:extLst>
      <p:ext uri="{BB962C8B-B14F-4D97-AF65-F5344CB8AC3E}">
        <p14:creationId xmlns:p14="http://schemas.microsoft.com/office/powerpoint/2010/main" val="3112724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511B-8E39-1F0A-112F-DBE9AFB656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90B83E-D8FF-D6DB-E4C3-B7BBB3EBC49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615F441-8BE1-BE7E-F830-FC189C02A350}"/>
              </a:ext>
            </a:extLst>
          </p:cNvPr>
          <p:cNvSpPr>
            <a:spLocks noGrp="1"/>
          </p:cNvSpPr>
          <p:nvPr>
            <p:ph idx="1"/>
          </p:nvPr>
        </p:nvSpPr>
        <p:spPr>
          <a:xfrm>
            <a:off x="280219" y="1422400"/>
            <a:ext cx="8806632" cy="5130800"/>
          </a:xfrm>
        </p:spPr>
        <p:txBody>
          <a:bodyPr lIns="90000">
            <a:normAutofit/>
          </a:bodyPr>
          <a:lstStyle/>
          <a:p>
            <a:pPr marL="0" indent="0">
              <a:buNone/>
            </a:pPr>
            <a:endParaRPr lang="en-GB" dirty="0"/>
          </a:p>
          <a:p>
            <a:r>
              <a:rPr lang="en-GB" dirty="0"/>
              <a:t>Who is the final authority when it comes to wisdom? </a:t>
            </a:r>
          </a:p>
          <a:p>
            <a:endParaRPr lang="en-GB" dirty="0"/>
          </a:p>
          <a:p>
            <a:r>
              <a:rPr lang="en-GB" dirty="0"/>
              <a:t>How can someone have more wisdom? </a:t>
            </a:r>
          </a:p>
          <a:p>
            <a:endParaRPr lang="en-GB" dirty="0">
              <a:solidFill>
                <a:srgbClr val="FFFF00"/>
              </a:solidFill>
            </a:endParaRPr>
          </a:p>
          <a:p>
            <a:r>
              <a:rPr lang="en-GB" dirty="0">
                <a:solidFill>
                  <a:srgbClr val="FFFF00"/>
                </a:solidFill>
              </a:rPr>
              <a:t>Do we even want to be wise?</a:t>
            </a:r>
          </a:p>
          <a:p>
            <a:endParaRPr lang="en-GB" dirty="0"/>
          </a:p>
          <a:p>
            <a:endParaRPr lang="en-GB" dirty="0"/>
          </a:p>
        </p:txBody>
      </p:sp>
    </p:spTree>
    <p:extLst>
      <p:ext uri="{BB962C8B-B14F-4D97-AF65-F5344CB8AC3E}">
        <p14:creationId xmlns:p14="http://schemas.microsoft.com/office/powerpoint/2010/main" val="3585983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FA8FD-440A-800C-1E0F-0D8BDA78208F}"/>
              </a:ext>
            </a:extLst>
          </p:cNvPr>
          <p:cNvSpPr>
            <a:spLocks noGrp="1"/>
          </p:cNvSpPr>
          <p:nvPr>
            <p:ph type="title"/>
          </p:nvPr>
        </p:nvSpPr>
        <p:spPr/>
        <p:txBody>
          <a:bodyPr/>
          <a:lstStyle/>
          <a:p>
            <a:r>
              <a:rPr lang="en-GB" dirty="0"/>
              <a:t>James 1:5-8</a:t>
            </a:r>
          </a:p>
        </p:txBody>
      </p:sp>
      <p:sp>
        <p:nvSpPr>
          <p:cNvPr id="3" name="Content Placeholder 2">
            <a:extLst>
              <a:ext uri="{FF2B5EF4-FFF2-40B4-BE49-F238E27FC236}">
                <a16:creationId xmlns:a16="http://schemas.microsoft.com/office/drawing/2014/main" id="{DFEC932F-50B1-382F-D2C9-29794BDD0995}"/>
              </a:ext>
            </a:extLst>
          </p:cNvPr>
          <p:cNvSpPr>
            <a:spLocks noGrp="1"/>
          </p:cNvSpPr>
          <p:nvPr>
            <p:ph idx="1"/>
          </p:nvPr>
        </p:nvSpPr>
        <p:spPr>
          <a:xfrm>
            <a:off x="324465" y="1422400"/>
            <a:ext cx="8762385" cy="5130800"/>
          </a:xfrm>
        </p:spPr>
        <p:txBody>
          <a:bodyPr/>
          <a:lstStyle/>
          <a:p>
            <a:r>
              <a:rPr lang="en-SG" b="1" i="0" baseline="30000" dirty="0">
                <a:solidFill>
                  <a:schemeClr val="tx1"/>
                </a:solidFill>
                <a:effectLst/>
                <a:latin typeface="system-ui"/>
              </a:rPr>
              <a:t>5 </a:t>
            </a:r>
            <a:r>
              <a:rPr lang="en-SG" b="0" i="0" dirty="0">
                <a:solidFill>
                  <a:schemeClr val="tx1"/>
                </a:solidFill>
                <a:effectLst/>
                <a:latin typeface="system-ui"/>
              </a:rPr>
              <a:t>If any of you lacks </a:t>
            </a:r>
            <a:r>
              <a:rPr lang="en-SG" b="0" i="0" dirty="0">
                <a:solidFill>
                  <a:srgbClr val="FFFF00"/>
                </a:solidFill>
                <a:effectLst/>
                <a:latin typeface="system-ui"/>
              </a:rPr>
              <a:t>wisdom,</a:t>
            </a:r>
            <a:r>
              <a:rPr lang="en-SG" b="0" i="0" dirty="0">
                <a:solidFill>
                  <a:schemeClr val="tx1"/>
                </a:solidFill>
                <a:effectLst/>
                <a:latin typeface="system-ui"/>
              </a:rPr>
              <a:t> let him ask God, who gives generously to all without reproach, and it will be given him. </a:t>
            </a:r>
            <a:r>
              <a:rPr lang="en-SG" b="1" i="0" baseline="30000" dirty="0">
                <a:solidFill>
                  <a:schemeClr val="tx1"/>
                </a:solidFill>
                <a:effectLst/>
                <a:latin typeface="system-ui"/>
              </a:rPr>
              <a:t>6 </a:t>
            </a:r>
            <a:r>
              <a:rPr lang="en-SG" b="0" i="0" dirty="0">
                <a:solidFill>
                  <a:schemeClr val="tx1"/>
                </a:solidFill>
                <a:effectLst/>
                <a:latin typeface="system-ui"/>
              </a:rPr>
              <a:t>But let him ask </a:t>
            </a:r>
            <a:r>
              <a:rPr lang="en-SG" b="0" i="0" dirty="0">
                <a:solidFill>
                  <a:srgbClr val="FFFF00"/>
                </a:solidFill>
                <a:effectLst/>
                <a:latin typeface="system-ui"/>
              </a:rPr>
              <a:t>in faith</a:t>
            </a:r>
            <a:r>
              <a:rPr lang="en-SG" b="0" i="0" dirty="0">
                <a:solidFill>
                  <a:schemeClr val="tx1"/>
                </a:solidFill>
                <a:effectLst/>
                <a:latin typeface="system-ui"/>
              </a:rPr>
              <a:t>, with </a:t>
            </a:r>
            <a:r>
              <a:rPr lang="en-SG" b="0" i="0" dirty="0">
                <a:solidFill>
                  <a:srgbClr val="FFFF00"/>
                </a:solidFill>
                <a:effectLst/>
                <a:latin typeface="system-ui"/>
              </a:rPr>
              <a:t>no doubting</a:t>
            </a:r>
            <a:r>
              <a:rPr lang="en-SG" b="0" i="0" dirty="0">
                <a:solidFill>
                  <a:schemeClr val="tx1"/>
                </a:solidFill>
                <a:effectLst/>
                <a:latin typeface="system-ui"/>
              </a:rPr>
              <a:t>, for the one who doubts is like a wave of the sea that is driven and tossed by the wind. </a:t>
            </a:r>
            <a:r>
              <a:rPr lang="en-SG" b="1" i="0" baseline="30000" dirty="0">
                <a:solidFill>
                  <a:schemeClr val="tx1"/>
                </a:solidFill>
                <a:effectLst/>
                <a:latin typeface="system-ui"/>
              </a:rPr>
              <a:t>7 </a:t>
            </a:r>
            <a:r>
              <a:rPr lang="en-SG" b="0" i="0" dirty="0">
                <a:solidFill>
                  <a:schemeClr val="tx1"/>
                </a:solidFill>
                <a:effectLst/>
                <a:latin typeface="system-ui"/>
              </a:rPr>
              <a:t>For that person must not suppose that he will receive anything from the Lord; </a:t>
            </a:r>
            <a:r>
              <a:rPr lang="en-SG" b="1" i="0" baseline="30000" dirty="0">
                <a:solidFill>
                  <a:schemeClr val="tx1"/>
                </a:solidFill>
                <a:effectLst/>
                <a:latin typeface="system-ui"/>
              </a:rPr>
              <a:t>8 </a:t>
            </a:r>
            <a:r>
              <a:rPr lang="en-SG" b="0" i="0" dirty="0">
                <a:solidFill>
                  <a:schemeClr val="tx1"/>
                </a:solidFill>
                <a:effectLst/>
                <a:latin typeface="system-ui"/>
              </a:rPr>
              <a:t>he is a double-minded man, unstable in all his ways.</a:t>
            </a:r>
            <a:endParaRPr lang="en-GB" dirty="0">
              <a:solidFill>
                <a:schemeClr val="tx1"/>
              </a:solidFill>
            </a:endParaRPr>
          </a:p>
        </p:txBody>
      </p:sp>
    </p:spTree>
    <p:extLst>
      <p:ext uri="{BB962C8B-B14F-4D97-AF65-F5344CB8AC3E}">
        <p14:creationId xmlns:p14="http://schemas.microsoft.com/office/powerpoint/2010/main" val="2060285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E2306-10DD-F229-7D82-D4DA52646417}"/>
              </a:ext>
            </a:extLst>
          </p:cNvPr>
          <p:cNvSpPr>
            <a:spLocks noGrp="1"/>
          </p:cNvSpPr>
          <p:nvPr>
            <p:ph type="title"/>
          </p:nvPr>
        </p:nvSpPr>
        <p:spPr/>
        <p:txBody>
          <a:bodyPr/>
          <a:lstStyle/>
          <a:p>
            <a:r>
              <a:rPr lang="en-GB" dirty="0"/>
              <a:t>James 3:13-18</a:t>
            </a:r>
          </a:p>
        </p:txBody>
      </p:sp>
      <p:sp>
        <p:nvSpPr>
          <p:cNvPr id="3" name="Content Placeholder 2">
            <a:extLst>
              <a:ext uri="{FF2B5EF4-FFF2-40B4-BE49-F238E27FC236}">
                <a16:creationId xmlns:a16="http://schemas.microsoft.com/office/drawing/2014/main" id="{F61452DF-1FDB-F9B0-6E76-5379E0D6108F}"/>
              </a:ext>
            </a:extLst>
          </p:cNvPr>
          <p:cNvSpPr>
            <a:spLocks noGrp="1"/>
          </p:cNvSpPr>
          <p:nvPr>
            <p:ph idx="1"/>
          </p:nvPr>
        </p:nvSpPr>
        <p:spPr>
          <a:xfrm>
            <a:off x="412955" y="1422400"/>
            <a:ext cx="8673895" cy="5130800"/>
          </a:xfrm>
        </p:spPr>
        <p:txBody>
          <a:bodyPr/>
          <a:lstStyle/>
          <a:p>
            <a:pPr algn="l">
              <a:buNone/>
            </a:pPr>
            <a:r>
              <a:rPr lang="en-SG" b="1" i="0" baseline="30000" dirty="0">
                <a:solidFill>
                  <a:schemeClr val="tx1"/>
                </a:solidFill>
                <a:effectLst/>
                <a:latin typeface="system-ui"/>
              </a:rPr>
              <a:t>13 </a:t>
            </a:r>
            <a:r>
              <a:rPr lang="en-SG" b="0" i="0" dirty="0">
                <a:solidFill>
                  <a:schemeClr val="tx1"/>
                </a:solidFill>
                <a:effectLst/>
                <a:latin typeface="system-ui"/>
              </a:rPr>
              <a:t>Who is </a:t>
            </a:r>
            <a:r>
              <a:rPr lang="en-SG" b="0" i="0" dirty="0">
                <a:solidFill>
                  <a:srgbClr val="FFFF00"/>
                </a:solidFill>
                <a:effectLst/>
                <a:latin typeface="system-ui"/>
              </a:rPr>
              <a:t>wise</a:t>
            </a:r>
            <a:r>
              <a:rPr lang="en-SG" b="0" i="0" dirty="0">
                <a:solidFill>
                  <a:schemeClr val="tx1"/>
                </a:solidFill>
                <a:effectLst/>
                <a:latin typeface="system-ui"/>
              </a:rPr>
              <a:t> and understanding among you? By his </a:t>
            </a:r>
            <a:r>
              <a:rPr lang="en-SG" b="0" i="0" dirty="0">
                <a:solidFill>
                  <a:srgbClr val="FFFF00"/>
                </a:solidFill>
                <a:effectLst/>
                <a:latin typeface="system-ui"/>
              </a:rPr>
              <a:t>good conduct </a:t>
            </a:r>
            <a:r>
              <a:rPr lang="en-SG" b="0" i="0" dirty="0">
                <a:solidFill>
                  <a:schemeClr val="tx1"/>
                </a:solidFill>
                <a:effectLst/>
                <a:latin typeface="system-ui"/>
              </a:rPr>
              <a:t>let him show his works in the </a:t>
            </a:r>
            <a:r>
              <a:rPr lang="en-SG" b="0" i="0" dirty="0">
                <a:solidFill>
                  <a:srgbClr val="FFFF00"/>
                </a:solidFill>
                <a:effectLst/>
                <a:latin typeface="system-ui"/>
              </a:rPr>
              <a:t>meekness of wisdom</a:t>
            </a:r>
            <a:r>
              <a:rPr lang="en-SG" b="0" i="0" dirty="0">
                <a:solidFill>
                  <a:schemeClr val="tx1"/>
                </a:solidFill>
                <a:effectLst/>
                <a:latin typeface="system-ui"/>
              </a:rPr>
              <a:t>. </a:t>
            </a:r>
            <a:r>
              <a:rPr lang="en-SG" b="1" i="0" baseline="30000" dirty="0">
                <a:solidFill>
                  <a:schemeClr val="tx1"/>
                </a:solidFill>
                <a:effectLst/>
                <a:latin typeface="system-ui"/>
              </a:rPr>
              <a:t>14 </a:t>
            </a:r>
            <a:r>
              <a:rPr lang="en-SG" b="0" i="0" dirty="0">
                <a:solidFill>
                  <a:schemeClr val="tx1"/>
                </a:solidFill>
                <a:effectLst/>
                <a:latin typeface="system-ui"/>
              </a:rPr>
              <a:t>But if you have bitter jealousy and selfish ambition in your hearts, do not boast and be false to the truth. </a:t>
            </a:r>
            <a:r>
              <a:rPr lang="en-SG" b="1" i="0" baseline="30000" dirty="0">
                <a:solidFill>
                  <a:schemeClr val="tx1"/>
                </a:solidFill>
                <a:effectLst/>
                <a:latin typeface="system-ui"/>
              </a:rPr>
              <a:t>15 </a:t>
            </a:r>
            <a:r>
              <a:rPr lang="en-SG" b="0" i="0" dirty="0">
                <a:solidFill>
                  <a:schemeClr val="tx1"/>
                </a:solidFill>
                <a:effectLst/>
                <a:latin typeface="system-ui"/>
              </a:rPr>
              <a:t>This is </a:t>
            </a:r>
            <a:r>
              <a:rPr lang="en-SG" b="0" i="0" dirty="0">
                <a:solidFill>
                  <a:srgbClr val="FFFF00"/>
                </a:solidFill>
                <a:effectLst/>
                <a:latin typeface="system-ui"/>
              </a:rPr>
              <a:t>not the wisdom </a:t>
            </a:r>
            <a:r>
              <a:rPr lang="en-SG" b="0" i="0" dirty="0">
                <a:solidFill>
                  <a:schemeClr val="tx1"/>
                </a:solidFill>
                <a:effectLst/>
                <a:latin typeface="system-ui"/>
              </a:rPr>
              <a:t>that comes down from above, but is earthly, unspiritual, demonic. </a:t>
            </a:r>
          </a:p>
          <a:p>
            <a:pPr algn="l">
              <a:buNone/>
            </a:pPr>
            <a:r>
              <a:rPr lang="en-SG" b="1" i="0" baseline="30000" dirty="0">
                <a:solidFill>
                  <a:schemeClr val="tx1"/>
                </a:solidFill>
                <a:effectLst/>
                <a:latin typeface="system-ui"/>
              </a:rPr>
              <a:t>16 </a:t>
            </a:r>
            <a:r>
              <a:rPr lang="en-SG" b="0" i="0" dirty="0">
                <a:solidFill>
                  <a:schemeClr val="tx1"/>
                </a:solidFill>
                <a:effectLst/>
                <a:latin typeface="system-ui"/>
              </a:rPr>
              <a:t>For where jealousy and selfish ambition exist, there will be disorder and every vile practice.</a:t>
            </a:r>
            <a:br>
              <a:rPr lang="en-SG" b="0" i="0" dirty="0">
                <a:solidFill>
                  <a:schemeClr val="tx1"/>
                </a:solidFill>
                <a:effectLst/>
                <a:latin typeface="system-ui"/>
              </a:rPr>
            </a:br>
            <a:endParaRPr lang="en-SG" b="0" i="0" dirty="0">
              <a:solidFill>
                <a:schemeClr val="tx1"/>
              </a:solidFill>
              <a:effectLst/>
              <a:latin typeface="system-ui"/>
            </a:endParaRPr>
          </a:p>
          <a:p>
            <a:endParaRPr lang="en-GB" dirty="0">
              <a:solidFill>
                <a:schemeClr val="tx1"/>
              </a:solidFill>
            </a:endParaRPr>
          </a:p>
        </p:txBody>
      </p:sp>
    </p:spTree>
    <p:extLst>
      <p:ext uri="{BB962C8B-B14F-4D97-AF65-F5344CB8AC3E}">
        <p14:creationId xmlns:p14="http://schemas.microsoft.com/office/powerpoint/2010/main" val="1879955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AF34F-09ED-8AEC-596E-DAFA1637DB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D3B675-B8BD-6BCC-FA1A-AA6A67358CD5}"/>
              </a:ext>
            </a:extLst>
          </p:cNvPr>
          <p:cNvSpPr>
            <a:spLocks noGrp="1"/>
          </p:cNvSpPr>
          <p:nvPr>
            <p:ph type="title"/>
          </p:nvPr>
        </p:nvSpPr>
        <p:spPr/>
        <p:txBody>
          <a:bodyPr/>
          <a:lstStyle/>
          <a:p>
            <a:r>
              <a:rPr lang="en-GB" dirty="0"/>
              <a:t>James 3:13-18</a:t>
            </a:r>
          </a:p>
        </p:txBody>
      </p:sp>
      <p:sp>
        <p:nvSpPr>
          <p:cNvPr id="3" name="Content Placeholder 2">
            <a:extLst>
              <a:ext uri="{FF2B5EF4-FFF2-40B4-BE49-F238E27FC236}">
                <a16:creationId xmlns:a16="http://schemas.microsoft.com/office/drawing/2014/main" id="{911589B2-36B3-E940-6988-9EF7CECA1DE7}"/>
              </a:ext>
            </a:extLst>
          </p:cNvPr>
          <p:cNvSpPr>
            <a:spLocks noGrp="1"/>
          </p:cNvSpPr>
          <p:nvPr>
            <p:ph idx="1"/>
          </p:nvPr>
        </p:nvSpPr>
        <p:spPr>
          <a:xfrm>
            <a:off x="412955" y="1422400"/>
            <a:ext cx="8673895" cy="5130800"/>
          </a:xfrm>
        </p:spPr>
        <p:txBody>
          <a:bodyPr/>
          <a:lstStyle/>
          <a:p>
            <a:pPr algn="l">
              <a:buNone/>
            </a:pPr>
            <a:r>
              <a:rPr lang="en-SG" sz="3600" b="1" i="0" baseline="30000" dirty="0">
                <a:solidFill>
                  <a:schemeClr val="tx1"/>
                </a:solidFill>
                <a:effectLst/>
                <a:latin typeface="system-ui"/>
              </a:rPr>
              <a:t>13 </a:t>
            </a:r>
            <a:r>
              <a:rPr lang="en-SG" sz="3600" b="0" i="0" dirty="0">
                <a:solidFill>
                  <a:schemeClr val="tx1"/>
                </a:solidFill>
                <a:effectLst/>
                <a:latin typeface="system-ui"/>
              </a:rPr>
              <a:t> </a:t>
            </a:r>
            <a:r>
              <a:rPr lang="en-SG" sz="3600" b="1" i="0" baseline="30000" dirty="0">
                <a:solidFill>
                  <a:schemeClr val="tx1"/>
                </a:solidFill>
                <a:effectLst/>
                <a:latin typeface="system-ui"/>
              </a:rPr>
              <a:t>17 </a:t>
            </a:r>
            <a:r>
              <a:rPr lang="en-SG" sz="3600" b="0" i="0" dirty="0">
                <a:solidFill>
                  <a:schemeClr val="tx1"/>
                </a:solidFill>
                <a:effectLst/>
                <a:latin typeface="system-ui"/>
              </a:rPr>
              <a:t>But the wisdom from above is </a:t>
            </a:r>
            <a:r>
              <a:rPr lang="en-SG" sz="3600" b="0" i="0" dirty="0">
                <a:solidFill>
                  <a:srgbClr val="FFFF00"/>
                </a:solidFill>
                <a:effectLst/>
                <a:latin typeface="system-ui"/>
              </a:rPr>
              <a:t>first pure, then peaceable, gentle, open to reason, full of mercy and good fruits, impartial and sincere.</a:t>
            </a:r>
            <a:r>
              <a:rPr lang="en-SG" sz="3600" b="0" i="0" dirty="0">
                <a:solidFill>
                  <a:schemeClr val="tx1"/>
                </a:solidFill>
                <a:effectLst/>
                <a:latin typeface="system-ui"/>
              </a:rPr>
              <a:t> </a:t>
            </a:r>
            <a:r>
              <a:rPr lang="en-SG" sz="3600" b="1" i="0" baseline="30000" dirty="0">
                <a:solidFill>
                  <a:schemeClr val="tx1"/>
                </a:solidFill>
                <a:effectLst/>
                <a:latin typeface="system-ui"/>
              </a:rPr>
              <a:t>18 </a:t>
            </a:r>
            <a:r>
              <a:rPr lang="en-SG" sz="3600" b="0" i="0" dirty="0">
                <a:solidFill>
                  <a:schemeClr val="tx1"/>
                </a:solidFill>
                <a:effectLst/>
                <a:latin typeface="system-ui"/>
              </a:rPr>
              <a:t>And a harvest of righteousness is sown in peace by those who make peace.</a:t>
            </a:r>
          </a:p>
          <a:p>
            <a:pPr algn="l">
              <a:buNone/>
            </a:pPr>
            <a:endParaRPr lang="en-SG" sz="3600" dirty="0">
              <a:solidFill>
                <a:schemeClr val="tx1"/>
              </a:solidFill>
              <a:latin typeface="system-ui"/>
            </a:endParaRPr>
          </a:p>
          <a:p>
            <a:pPr algn="l">
              <a:buNone/>
            </a:pPr>
            <a:r>
              <a:rPr lang="en-SG" sz="3600" b="0" i="0" dirty="0">
                <a:solidFill>
                  <a:schemeClr val="tx1"/>
                </a:solidFill>
                <a:effectLst/>
                <a:latin typeface="system-ui"/>
              </a:rPr>
              <a:t>Word of the Lord!</a:t>
            </a:r>
          </a:p>
          <a:p>
            <a:pPr marL="0" indent="0" algn="l">
              <a:buNone/>
            </a:pPr>
            <a:br>
              <a:rPr lang="en-SG" sz="3600" b="0" i="0" dirty="0">
                <a:solidFill>
                  <a:schemeClr val="tx1"/>
                </a:solidFill>
                <a:effectLst/>
                <a:latin typeface="system-ui"/>
              </a:rPr>
            </a:br>
            <a:endParaRPr lang="en-SG" sz="3600" b="0" i="0" dirty="0">
              <a:solidFill>
                <a:schemeClr val="tx1"/>
              </a:solidFill>
              <a:effectLst/>
              <a:latin typeface="system-ui"/>
            </a:endParaRPr>
          </a:p>
          <a:p>
            <a:endParaRPr lang="en-GB" sz="3600" dirty="0">
              <a:solidFill>
                <a:schemeClr val="tx1"/>
              </a:solidFill>
            </a:endParaRPr>
          </a:p>
        </p:txBody>
      </p:sp>
    </p:spTree>
    <p:extLst>
      <p:ext uri="{BB962C8B-B14F-4D97-AF65-F5344CB8AC3E}">
        <p14:creationId xmlns:p14="http://schemas.microsoft.com/office/powerpoint/2010/main" val="2524612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F637A-3D22-B4E5-9B47-D87C7B636AFF}"/>
              </a:ext>
            </a:extLst>
          </p:cNvPr>
          <p:cNvSpPr>
            <a:spLocks noGrp="1"/>
          </p:cNvSpPr>
          <p:nvPr>
            <p:ph type="title"/>
          </p:nvPr>
        </p:nvSpPr>
        <p:spPr/>
        <p:txBody>
          <a:bodyPr/>
          <a:lstStyle/>
          <a:p>
            <a:r>
              <a:rPr lang="en-GB" dirty="0"/>
              <a:t>Context</a:t>
            </a:r>
          </a:p>
        </p:txBody>
      </p:sp>
      <p:sp>
        <p:nvSpPr>
          <p:cNvPr id="3" name="Content Placeholder 2">
            <a:extLst>
              <a:ext uri="{FF2B5EF4-FFF2-40B4-BE49-F238E27FC236}">
                <a16:creationId xmlns:a16="http://schemas.microsoft.com/office/drawing/2014/main" id="{499B8359-36ED-2A8C-2C79-8813D8807730}"/>
              </a:ext>
            </a:extLst>
          </p:cNvPr>
          <p:cNvSpPr>
            <a:spLocks noGrp="1"/>
          </p:cNvSpPr>
          <p:nvPr>
            <p:ph idx="1"/>
          </p:nvPr>
        </p:nvSpPr>
        <p:spPr>
          <a:xfrm>
            <a:off x="427703" y="1422400"/>
            <a:ext cx="8659147" cy="5130800"/>
          </a:xfrm>
        </p:spPr>
        <p:txBody>
          <a:bodyPr lIns="90000">
            <a:normAutofit/>
          </a:bodyPr>
          <a:lstStyle/>
          <a:p>
            <a:r>
              <a:rPr lang="en-GB" dirty="0"/>
              <a:t>James’ immediate audience were the scattered Jewish Christians. </a:t>
            </a:r>
          </a:p>
          <a:p>
            <a:endParaRPr lang="en-GB" dirty="0"/>
          </a:p>
          <a:p>
            <a:r>
              <a:rPr lang="en-GB" dirty="0"/>
              <a:t>Due to the intensity of such persecutions, some of these Jewish Christians were discouraged, and begin to doubt the faith they had in Christ. </a:t>
            </a:r>
          </a:p>
          <a:p>
            <a:endParaRPr lang="en-GB" dirty="0"/>
          </a:p>
          <a:p>
            <a:endParaRPr lang="en-GB" dirty="0"/>
          </a:p>
        </p:txBody>
      </p:sp>
    </p:spTree>
    <p:extLst>
      <p:ext uri="{BB962C8B-B14F-4D97-AF65-F5344CB8AC3E}">
        <p14:creationId xmlns:p14="http://schemas.microsoft.com/office/powerpoint/2010/main" val="4255758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BA4CB-6729-BB89-A96A-F5D4E1C3E1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52CC28-21DF-23D7-A64B-866DE2286704}"/>
              </a:ext>
            </a:extLst>
          </p:cNvPr>
          <p:cNvSpPr>
            <a:spLocks noGrp="1"/>
          </p:cNvSpPr>
          <p:nvPr>
            <p:ph type="title"/>
          </p:nvPr>
        </p:nvSpPr>
        <p:spPr/>
        <p:txBody>
          <a:bodyPr/>
          <a:lstStyle/>
          <a:p>
            <a:r>
              <a:rPr lang="en-GB" dirty="0"/>
              <a:t>Context</a:t>
            </a:r>
          </a:p>
        </p:txBody>
      </p:sp>
      <p:sp>
        <p:nvSpPr>
          <p:cNvPr id="3" name="Content Placeholder 2">
            <a:extLst>
              <a:ext uri="{FF2B5EF4-FFF2-40B4-BE49-F238E27FC236}">
                <a16:creationId xmlns:a16="http://schemas.microsoft.com/office/drawing/2014/main" id="{28A62BA0-F3DE-810D-EE8E-EA9A1EBE1649}"/>
              </a:ext>
            </a:extLst>
          </p:cNvPr>
          <p:cNvSpPr>
            <a:spLocks noGrp="1"/>
          </p:cNvSpPr>
          <p:nvPr>
            <p:ph idx="1"/>
          </p:nvPr>
        </p:nvSpPr>
        <p:spPr>
          <a:xfrm>
            <a:off x="427703" y="1422400"/>
            <a:ext cx="8659147" cy="5130800"/>
          </a:xfrm>
        </p:spPr>
        <p:txBody>
          <a:bodyPr lIns="90000">
            <a:normAutofit/>
          </a:bodyPr>
          <a:lstStyle/>
          <a:p>
            <a:r>
              <a:rPr lang="en-GB" dirty="0"/>
              <a:t>James’ top concern was how worldly values had crept into the church and these values were embraced by many in the congregation.</a:t>
            </a:r>
          </a:p>
          <a:p>
            <a:endParaRPr lang="en-GB" dirty="0"/>
          </a:p>
          <a:p>
            <a:r>
              <a:rPr lang="en-GB" dirty="0"/>
              <a:t>He urged and rebuked the church to repent from these worldliness. Instead, they were to embrace Christ-like living. </a:t>
            </a:r>
          </a:p>
          <a:p>
            <a:endParaRPr lang="en-GB" dirty="0"/>
          </a:p>
        </p:txBody>
      </p:sp>
    </p:spTree>
    <p:extLst>
      <p:ext uri="{BB962C8B-B14F-4D97-AF65-F5344CB8AC3E}">
        <p14:creationId xmlns:p14="http://schemas.microsoft.com/office/powerpoint/2010/main" val="590550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9CE15-8745-2A27-86C4-B1952F30BFC4}"/>
              </a:ext>
            </a:extLst>
          </p:cNvPr>
          <p:cNvSpPr>
            <a:spLocks noGrp="1"/>
          </p:cNvSpPr>
          <p:nvPr>
            <p:ph type="title"/>
          </p:nvPr>
        </p:nvSpPr>
        <p:spPr/>
        <p:txBody>
          <a:bodyPr/>
          <a:lstStyle/>
          <a:p>
            <a:r>
              <a:rPr lang="en-GB" dirty="0"/>
              <a:t>Worldly wisdom</a:t>
            </a:r>
          </a:p>
        </p:txBody>
      </p:sp>
      <p:sp>
        <p:nvSpPr>
          <p:cNvPr id="3" name="Content Placeholder 2">
            <a:extLst>
              <a:ext uri="{FF2B5EF4-FFF2-40B4-BE49-F238E27FC236}">
                <a16:creationId xmlns:a16="http://schemas.microsoft.com/office/drawing/2014/main" id="{0C5A1324-0CD0-ED96-4F98-33D32269668C}"/>
              </a:ext>
            </a:extLst>
          </p:cNvPr>
          <p:cNvSpPr>
            <a:spLocks noGrp="1"/>
          </p:cNvSpPr>
          <p:nvPr>
            <p:ph idx="1"/>
          </p:nvPr>
        </p:nvSpPr>
        <p:spPr>
          <a:xfrm>
            <a:off x="339213" y="1422400"/>
            <a:ext cx="8747637" cy="5130800"/>
          </a:xfrm>
        </p:spPr>
        <p:txBody>
          <a:bodyPr/>
          <a:lstStyle/>
          <a:p>
            <a:r>
              <a:rPr lang="en-GB" dirty="0"/>
              <a:t>We read in our sermon text today, that another form of worldliness had crept into the church. It was even embraced by believers.</a:t>
            </a:r>
          </a:p>
          <a:p>
            <a:endParaRPr lang="en-GB" dirty="0"/>
          </a:p>
          <a:p>
            <a:r>
              <a:rPr lang="en-GB" dirty="0"/>
              <a:t>This form of worldliness is what the Apostle James referred to as </a:t>
            </a:r>
            <a:r>
              <a:rPr lang="en-GB" dirty="0">
                <a:solidFill>
                  <a:srgbClr val="FFFF00"/>
                </a:solidFill>
              </a:rPr>
              <a:t>“worldly wisdom”.</a:t>
            </a:r>
          </a:p>
        </p:txBody>
      </p:sp>
    </p:spTree>
    <p:extLst>
      <p:ext uri="{BB962C8B-B14F-4D97-AF65-F5344CB8AC3E}">
        <p14:creationId xmlns:p14="http://schemas.microsoft.com/office/powerpoint/2010/main" val="3942999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9E29A-6119-10A7-93D8-70916B3B6832}"/>
              </a:ext>
            </a:extLst>
          </p:cNvPr>
          <p:cNvSpPr>
            <a:spLocks noGrp="1"/>
          </p:cNvSpPr>
          <p:nvPr>
            <p:ph type="title"/>
          </p:nvPr>
        </p:nvSpPr>
        <p:spPr/>
        <p:txBody>
          <a:bodyPr/>
          <a:lstStyle/>
          <a:p>
            <a:r>
              <a:rPr lang="en-GB" dirty="0"/>
              <a:t>Worldly wisdom</a:t>
            </a:r>
          </a:p>
        </p:txBody>
      </p:sp>
      <p:sp>
        <p:nvSpPr>
          <p:cNvPr id="3" name="Content Placeholder 2">
            <a:extLst>
              <a:ext uri="{FF2B5EF4-FFF2-40B4-BE49-F238E27FC236}">
                <a16:creationId xmlns:a16="http://schemas.microsoft.com/office/drawing/2014/main" id="{4D7DEC9B-F0FE-FB6C-8F7B-D75379C2981A}"/>
              </a:ext>
            </a:extLst>
          </p:cNvPr>
          <p:cNvSpPr>
            <a:spLocks noGrp="1"/>
          </p:cNvSpPr>
          <p:nvPr>
            <p:ph idx="1"/>
          </p:nvPr>
        </p:nvSpPr>
        <p:spPr>
          <a:xfrm>
            <a:off x="265471" y="1422400"/>
            <a:ext cx="8821379" cy="5130800"/>
          </a:xfrm>
        </p:spPr>
        <p:txBody>
          <a:bodyPr lIns="90000">
            <a:normAutofit fontScale="92500" lnSpcReduction="20000"/>
          </a:bodyPr>
          <a:lstStyle/>
          <a:p>
            <a:r>
              <a:rPr lang="en-GB" dirty="0"/>
              <a:t>In verse 15, James used three Greek adjectives to describe this kind of wisdom. He said that they are: </a:t>
            </a:r>
          </a:p>
          <a:p>
            <a:endParaRPr lang="en-GB" dirty="0"/>
          </a:p>
          <a:p>
            <a:pPr lvl="1"/>
            <a:r>
              <a:rPr lang="en-GB" dirty="0">
                <a:solidFill>
                  <a:srgbClr val="FFFF00"/>
                </a:solidFill>
              </a:rPr>
              <a:t>Earthly (epigeios) </a:t>
            </a:r>
            <a:r>
              <a:rPr lang="en-GB" dirty="0"/>
              <a:t>– what belongs to the world vs what belongs to the realm of heaven (Godly). </a:t>
            </a:r>
          </a:p>
          <a:p>
            <a:pPr lvl="1"/>
            <a:endParaRPr lang="en-GB" dirty="0"/>
          </a:p>
          <a:p>
            <a:pPr lvl="1"/>
            <a:r>
              <a:rPr lang="en-GB" dirty="0">
                <a:solidFill>
                  <a:srgbClr val="FFFF00"/>
                </a:solidFill>
              </a:rPr>
              <a:t>Unspiritual (psychikos) </a:t>
            </a:r>
            <a:r>
              <a:rPr lang="en-GB" dirty="0"/>
              <a:t>– Does not have the spirit of God, controlled by what is sensual / physical. Dead but walking (zombie!)</a:t>
            </a:r>
          </a:p>
          <a:p>
            <a:pPr lvl="1"/>
            <a:endParaRPr lang="en-GB" dirty="0"/>
          </a:p>
          <a:p>
            <a:pPr lvl="1"/>
            <a:r>
              <a:rPr lang="en-GB" dirty="0">
                <a:solidFill>
                  <a:srgbClr val="FFFF00"/>
                </a:solidFill>
              </a:rPr>
              <a:t>Demonic (daimonoides) </a:t>
            </a:r>
            <a:r>
              <a:rPr lang="en-GB" dirty="0"/>
              <a:t>– nature of and more probably that which originates from the devil</a:t>
            </a:r>
          </a:p>
        </p:txBody>
      </p:sp>
    </p:spTree>
    <p:extLst>
      <p:ext uri="{BB962C8B-B14F-4D97-AF65-F5344CB8AC3E}">
        <p14:creationId xmlns:p14="http://schemas.microsoft.com/office/powerpoint/2010/main" val="2848422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D5B04-F716-B67F-D4E0-BE15056764EC}"/>
              </a:ext>
            </a:extLst>
          </p:cNvPr>
          <p:cNvSpPr>
            <a:spLocks noGrp="1"/>
          </p:cNvSpPr>
          <p:nvPr>
            <p:ph type="title"/>
          </p:nvPr>
        </p:nvSpPr>
        <p:spPr/>
        <p:txBody>
          <a:bodyPr/>
          <a:lstStyle/>
          <a:p>
            <a:r>
              <a:rPr lang="en-GB" dirty="0"/>
              <a:t>Worldly wisdom is “Earthly”</a:t>
            </a:r>
          </a:p>
        </p:txBody>
      </p:sp>
      <p:sp>
        <p:nvSpPr>
          <p:cNvPr id="3" name="Content Placeholder 2">
            <a:extLst>
              <a:ext uri="{FF2B5EF4-FFF2-40B4-BE49-F238E27FC236}">
                <a16:creationId xmlns:a16="http://schemas.microsoft.com/office/drawing/2014/main" id="{889D1F24-8442-8246-C9F8-FA9272C84005}"/>
              </a:ext>
            </a:extLst>
          </p:cNvPr>
          <p:cNvSpPr>
            <a:spLocks noGrp="1"/>
          </p:cNvSpPr>
          <p:nvPr>
            <p:ph idx="1"/>
          </p:nvPr>
        </p:nvSpPr>
        <p:spPr>
          <a:xfrm>
            <a:off x="309717" y="1422400"/>
            <a:ext cx="8777134" cy="5130800"/>
          </a:xfrm>
        </p:spPr>
        <p:txBody>
          <a:bodyPr lIns="90000">
            <a:normAutofit lnSpcReduction="10000"/>
          </a:bodyPr>
          <a:lstStyle/>
          <a:p>
            <a:r>
              <a:rPr lang="en-GB" dirty="0"/>
              <a:t>Earthly (epigeios): means that which belongs to the world (vs what belongs to the realm of heaven). </a:t>
            </a:r>
          </a:p>
          <a:p>
            <a:pPr marL="457200" lvl="1" indent="0">
              <a:buNone/>
            </a:pPr>
            <a:endParaRPr lang="en-GB" dirty="0"/>
          </a:p>
          <a:p>
            <a:r>
              <a:rPr lang="en-GB" dirty="0"/>
              <a:t>This kind of wisdom tells you that the most important things in life is largely material. </a:t>
            </a:r>
          </a:p>
          <a:p>
            <a:endParaRPr lang="en-GB" dirty="0"/>
          </a:p>
          <a:p>
            <a:r>
              <a:rPr lang="en-GB" dirty="0"/>
              <a:t>It also tells you that the most important thing is to live a good life now. Don’t care about the future (YOLO!) </a:t>
            </a:r>
          </a:p>
          <a:p>
            <a:endParaRPr lang="en-GB" dirty="0"/>
          </a:p>
          <a:p>
            <a:endParaRPr lang="en-GB" dirty="0"/>
          </a:p>
          <a:p>
            <a:endParaRPr lang="en-GB" dirty="0"/>
          </a:p>
          <a:p>
            <a:pPr lvl="1"/>
            <a:endParaRPr lang="en-GB" dirty="0"/>
          </a:p>
        </p:txBody>
      </p:sp>
    </p:spTree>
    <p:extLst>
      <p:ext uri="{BB962C8B-B14F-4D97-AF65-F5344CB8AC3E}">
        <p14:creationId xmlns:p14="http://schemas.microsoft.com/office/powerpoint/2010/main" val="1160826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EDFE9-D88C-5AFE-C948-87C85DB90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E18F70-9A90-C504-6196-8724A5447E11}"/>
              </a:ext>
            </a:extLst>
          </p:cNvPr>
          <p:cNvSpPr>
            <a:spLocks noGrp="1"/>
          </p:cNvSpPr>
          <p:nvPr>
            <p:ph type="title"/>
          </p:nvPr>
        </p:nvSpPr>
        <p:spPr/>
        <p:txBody>
          <a:bodyPr/>
          <a:lstStyle/>
          <a:p>
            <a:r>
              <a:rPr lang="en-GB" dirty="0"/>
              <a:t>Worldly wisdom is “Earthly”</a:t>
            </a:r>
          </a:p>
        </p:txBody>
      </p:sp>
      <p:sp>
        <p:nvSpPr>
          <p:cNvPr id="3" name="Content Placeholder 2">
            <a:extLst>
              <a:ext uri="{FF2B5EF4-FFF2-40B4-BE49-F238E27FC236}">
                <a16:creationId xmlns:a16="http://schemas.microsoft.com/office/drawing/2014/main" id="{43377CD8-16D8-2845-2591-C0D1F4BEFC22}"/>
              </a:ext>
            </a:extLst>
          </p:cNvPr>
          <p:cNvSpPr>
            <a:spLocks noGrp="1"/>
          </p:cNvSpPr>
          <p:nvPr>
            <p:ph idx="1"/>
          </p:nvPr>
        </p:nvSpPr>
        <p:spPr>
          <a:xfrm>
            <a:off x="309717" y="1422400"/>
            <a:ext cx="8777134" cy="5130800"/>
          </a:xfrm>
        </p:spPr>
        <p:txBody>
          <a:bodyPr lIns="90000">
            <a:normAutofit/>
          </a:bodyPr>
          <a:lstStyle/>
          <a:p>
            <a:r>
              <a:rPr lang="en-GB" dirty="0"/>
              <a:t>To live a good life now, earthly wisdom will tell you that </a:t>
            </a:r>
            <a:r>
              <a:rPr lang="en-GB" dirty="0">
                <a:solidFill>
                  <a:srgbClr val="FFFF00"/>
                </a:solidFill>
              </a:rPr>
              <a:t>wealth, material possessions and even physical experiences are “must haves”</a:t>
            </a:r>
            <a:r>
              <a:rPr lang="en-GB" dirty="0"/>
              <a:t> for happiness and leading a meaningful life. </a:t>
            </a:r>
          </a:p>
          <a:p>
            <a:pPr marL="457200" lvl="1" indent="0">
              <a:buNone/>
            </a:pPr>
            <a:endParaRPr lang="en-GB" dirty="0"/>
          </a:p>
          <a:p>
            <a:r>
              <a:rPr lang="en-GB" dirty="0"/>
              <a:t>Such earthly wisdom is “sold” by many corporations and even church leaders.    </a:t>
            </a:r>
          </a:p>
          <a:p>
            <a:endParaRPr lang="en-GB" dirty="0"/>
          </a:p>
          <a:p>
            <a:endParaRPr lang="en-GB" dirty="0"/>
          </a:p>
          <a:p>
            <a:pPr lvl="1"/>
            <a:endParaRPr lang="en-GB" dirty="0"/>
          </a:p>
        </p:txBody>
      </p:sp>
    </p:spTree>
    <p:extLst>
      <p:ext uri="{BB962C8B-B14F-4D97-AF65-F5344CB8AC3E}">
        <p14:creationId xmlns:p14="http://schemas.microsoft.com/office/powerpoint/2010/main" val="3959496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Why happy customers equal a happy company: Coca-Cola's “Open Happiness”  Marketing Campaign | mapexpo.com.au">
            <a:extLst>
              <a:ext uri="{FF2B5EF4-FFF2-40B4-BE49-F238E27FC236}">
                <a16:creationId xmlns:a16="http://schemas.microsoft.com/office/drawing/2014/main" id="{2BAA8304-1853-FFC2-0EBE-D1FE5196275E}"/>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tretch>
            <a:fillRect/>
          </a:stretch>
        </p:blipFill>
        <p:spPr bwMode="auto">
          <a:xfrm>
            <a:off x="482600" y="1312735"/>
            <a:ext cx="8178799" cy="423252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711123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2" name="Rectangle 41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100" name="Picture 4" descr="COME FIND YOUR HAPPY PLACE AT THE HAPPIEST PLACE ON EARTH - 91X FM">
            <a:extLst>
              <a:ext uri="{FF2B5EF4-FFF2-40B4-BE49-F238E27FC236}">
                <a16:creationId xmlns:a16="http://schemas.microsoft.com/office/drawing/2014/main" id="{23F2EECD-2B03-68BC-DBC6-915A14E15DA0}"/>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l="10983" r="2" b="2"/>
          <a:stretch>
            <a:fillRect/>
          </a:stretch>
        </p:blipFill>
        <p:spPr bwMode="auto">
          <a:xfrm>
            <a:off x="0" y="1282"/>
            <a:ext cx="9144000" cy="685671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1707476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F7D37-3A17-9065-DC4B-76A486B78C5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EE724F7-599D-E5D3-E419-ED1A35B65EB7}"/>
              </a:ext>
            </a:extLst>
          </p:cNvPr>
          <p:cNvSpPr>
            <a:spLocks noGrp="1"/>
          </p:cNvSpPr>
          <p:nvPr>
            <p:ph idx="1"/>
          </p:nvPr>
        </p:nvSpPr>
        <p:spPr/>
        <p:txBody>
          <a:bodyPr/>
          <a:lstStyle/>
          <a:p>
            <a:endParaRPr lang="en-GB"/>
          </a:p>
        </p:txBody>
      </p:sp>
      <p:pic>
        <p:nvPicPr>
          <p:cNvPr id="5122" name="Picture 2" descr="5 Best Car Taglines In India">
            <a:extLst>
              <a:ext uri="{FF2B5EF4-FFF2-40B4-BE49-F238E27FC236}">
                <a16:creationId xmlns:a16="http://schemas.microsoft.com/office/drawing/2014/main" id="{26ECF6B1-5CCF-0FE1-DDC6-4872BB9CB68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897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8" name="Picture 4" descr="Your Best Life Now: 7 Steps to Living at Your Full Potential : Osteen,  Joel: Amazon.sg: Books">
            <a:extLst>
              <a:ext uri="{FF2B5EF4-FFF2-40B4-BE49-F238E27FC236}">
                <a16:creationId xmlns:a16="http://schemas.microsoft.com/office/drawing/2014/main" id="{7215B165-4AD5-E5C1-DBB5-AE851EC3A312}"/>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tretch>
            <a:fillRect/>
          </a:stretch>
        </p:blipFill>
        <p:spPr bwMode="auto">
          <a:xfrm>
            <a:off x="265471" y="0"/>
            <a:ext cx="4498258" cy="684145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pic>
      <p:sp>
        <p:nvSpPr>
          <p:cNvPr id="4" name="TextBox 3">
            <a:extLst>
              <a:ext uri="{FF2B5EF4-FFF2-40B4-BE49-F238E27FC236}">
                <a16:creationId xmlns:a16="http://schemas.microsoft.com/office/drawing/2014/main" id="{1B7381D9-B8D0-304D-6D58-F1BD8CBFC721}"/>
              </a:ext>
            </a:extLst>
          </p:cNvPr>
          <p:cNvSpPr txBox="1"/>
          <p:nvPr/>
        </p:nvSpPr>
        <p:spPr>
          <a:xfrm>
            <a:off x="5147186" y="457200"/>
            <a:ext cx="3451123" cy="4401205"/>
          </a:xfrm>
          <a:prstGeom prst="rect">
            <a:avLst/>
          </a:prstGeom>
          <a:noFill/>
        </p:spPr>
        <p:txBody>
          <a:bodyPr wrap="square" rtlCol="0">
            <a:spAutoFit/>
          </a:bodyPr>
          <a:lstStyle/>
          <a:p>
            <a:r>
              <a:rPr lang="en-SG" sz="2800" b="0" i="0" dirty="0">
                <a:solidFill>
                  <a:schemeClr val="tx2"/>
                </a:solidFill>
                <a:effectLst/>
                <a:latin typeface="Google Sans"/>
              </a:rPr>
              <a:t>"Your Best Life Now" aims to empower readers to live more fully in the present by embracing a positive mindset, aligning with their faith, and making choices that lead to a more joyful and fulfilling life. </a:t>
            </a:r>
            <a:endParaRPr lang="en-GB" sz="2800" dirty="0">
              <a:solidFill>
                <a:schemeClr val="tx2"/>
              </a:solidFill>
            </a:endParaRPr>
          </a:p>
        </p:txBody>
      </p:sp>
    </p:spTree>
    <p:extLst>
      <p:ext uri="{BB962C8B-B14F-4D97-AF65-F5344CB8AC3E}">
        <p14:creationId xmlns:p14="http://schemas.microsoft.com/office/powerpoint/2010/main" val="2617177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9220F-0F44-143B-F581-55EA619E40B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52B2AE1-FE25-CC86-DE9F-5D7A9074A838}"/>
              </a:ext>
            </a:extLst>
          </p:cNvPr>
          <p:cNvSpPr>
            <a:spLocks noGrp="1"/>
          </p:cNvSpPr>
          <p:nvPr>
            <p:ph idx="1"/>
          </p:nvPr>
        </p:nvSpPr>
        <p:spPr>
          <a:xfrm>
            <a:off x="309717" y="1422400"/>
            <a:ext cx="8777134" cy="5130800"/>
          </a:xfrm>
        </p:spPr>
        <p:txBody>
          <a:bodyPr/>
          <a:lstStyle/>
          <a:p>
            <a:endParaRPr lang="en-SG" i="0" dirty="0">
              <a:effectLst/>
              <a:latin typeface="Calibri" panose="020F0502020204030204" pitchFamily="34" charset="0"/>
              <a:cs typeface="Calibri" panose="020F0502020204030204" pitchFamily="34" charset="0"/>
            </a:endParaRPr>
          </a:p>
          <a:p>
            <a:r>
              <a:rPr lang="en-SG" dirty="0">
                <a:latin typeface="Calibri" panose="020F0502020204030204" pitchFamily="34" charset="0"/>
                <a:cs typeface="Calibri" panose="020F0502020204030204" pitchFamily="34" charset="0"/>
              </a:rPr>
              <a:t>One Christian book review said: </a:t>
            </a:r>
            <a:r>
              <a:rPr lang="en-SG" i="1" dirty="0">
                <a:solidFill>
                  <a:srgbClr val="FFFF00"/>
                </a:solidFill>
                <a:effectLst/>
                <a:latin typeface="Calibri" panose="020F0502020204030204" pitchFamily="34" charset="0"/>
                <a:cs typeface="Calibri" panose="020F0502020204030204" pitchFamily="34" charset="0"/>
              </a:rPr>
              <a:t>“The really frightening thing is that 5 million people have bought Your Best Life Now, and a good portion of those have probably walked away thinking they have read the Christian gospel. They think they understand the message of the Bible, and it is me. My success. My self-esteem. My house. My car. My promotion.”</a:t>
            </a:r>
            <a:r>
              <a:rPr lang="en-SG" i="0" dirty="0">
                <a:effectLst/>
                <a:latin typeface="Calibri" panose="020F0502020204030204" pitchFamily="34" charset="0"/>
                <a:cs typeface="Calibri" panose="020F0502020204030204" pitchFamily="34" charset="0"/>
              </a:rPr>
              <a:t> – 9Marks</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44531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09F00-6565-9733-9EFC-0BEF77C2723F}"/>
              </a:ext>
            </a:extLst>
          </p:cNvPr>
          <p:cNvSpPr>
            <a:spLocks noGrp="1"/>
          </p:cNvSpPr>
          <p:nvPr>
            <p:ph type="title"/>
          </p:nvPr>
        </p:nvSpPr>
        <p:spPr/>
        <p:txBody>
          <a:bodyPr/>
          <a:lstStyle/>
          <a:p>
            <a:r>
              <a:rPr lang="en-GB" dirty="0"/>
              <a:t>Worldly wisdom is “unspiritual”</a:t>
            </a:r>
          </a:p>
        </p:txBody>
      </p:sp>
      <p:sp>
        <p:nvSpPr>
          <p:cNvPr id="3" name="Content Placeholder 2">
            <a:extLst>
              <a:ext uri="{FF2B5EF4-FFF2-40B4-BE49-F238E27FC236}">
                <a16:creationId xmlns:a16="http://schemas.microsoft.com/office/drawing/2014/main" id="{24BABE5C-904D-8A49-BED8-B04A3DFA51AB}"/>
              </a:ext>
            </a:extLst>
          </p:cNvPr>
          <p:cNvSpPr>
            <a:spLocks noGrp="1"/>
          </p:cNvSpPr>
          <p:nvPr>
            <p:ph idx="1"/>
          </p:nvPr>
        </p:nvSpPr>
        <p:spPr>
          <a:xfrm>
            <a:off x="368711" y="1422400"/>
            <a:ext cx="8718140" cy="5130800"/>
          </a:xfrm>
        </p:spPr>
        <p:txBody>
          <a:bodyPr lIns="90000">
            <a:normAutofit/>
          </a:bodyPr>
          <a:lstStyle/>
          <a:p>
            <a:endParaRPr lang="en-GB" dirty="0"/>
          </a:p>
          <a:p>
            <a:r>
              <a:rPr lang="en-GB" dirty="0"/>
              <a:t>James also said that worldly wisdom is </a:t>
            </a:r>
            <a:r>
              <a:rPr lang="en-GB" dirty="0">
                <a:solidFill>
                  <a:srgbClr val="FFFF00"/>
                </a:solidFill>
              </a:rPr>
              <a:t>unspiritual. </a:t>
            </a:r>
          </a:p>
          <a:p>
            <a:endParaRPr lang="en-GB" dirty="0"/>
          </a:p>
          <a:p>
            <a:r>
              <a:rPr lang="en-GB" dirty="0"/>
              <a:t>Unspiritual (psychikos) means that this kind of wisdom does not have the spirit of God. It does not surrender to the will of God. </a:t>
            </a:r>
          </a:p>
          <a:p>
            <a:endParaRPr lang="en-GB" dirty="0"/>
          </a:p>
        </p:txBody>
      </p:sp>
    </p:spTree>
    <p:extLst>
      <p:ext uri="{BB962C8B-B14F-4D97-AF65-F5344CB8AC3E}">
        <p14:creationId xmlns:p14="http://schemas.microsoft.com/office/powerpoint/2010/main" val="3283229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44A62-B34C-0166-3063-4854A751D9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C51843-1183-19C3-48CC-FD5DC80638EC}"/>
              </a:ext>
            </a:extLst>
          </p:cNvPr>
          <p:cNvSpPr>
            <a:spLocks noGrp="1"/>
          </p:cNvSpPr>
          <p:nvPr>
            <p:ph type="title"/>
          </p:nvPr>
        </p:nvSpPr>
        <p:spPr/>
        <p:txBody>
          <a:bodyPr/>
          <a:lstStyle/>
          <a:p>
            <a:r>
              <a:rPr lang="en-GB" dirty="0"/>
              <a:t>Worldly wisdom is “unspiritual”</a:t>
            </a:r>
          </a:p>
        </p:txBody>
      </p:sp>
      <p:sp>
        <p:nvSpPr>
          <p:cNvPr id="3" name="Content Placeholder 2">
            <a:extLst>
              <a:ext uri="{FF2B5EF4-FFF2-40B4-BE49-F238E27FC236}">
                <a16:creationId xmlns:a16="http://schemas.microsoft.com/office/drawing/2014/main" id="{C1651043-BD6E-44F3-F76F-4D2DD269ECCB}"/>
              </a:ext>
            </a:extLst>
          </p:cNvPr>
          <p:cNvSpPr>
            <a:spLocks noGrp="1"/>
          </p:cNvSpPr>
          <p:nvPr>
            <p:ph idx="1"/>
          </p:nvPr>
        </p:nvSpPr>
        <p:spPr>
          <a:xfrm>
            <a:off x="368711" y="1422400"/>
            <a:ext cx="8718140" cy="5130800"/>
          </a:xfrm>
        </p:spPr>
        <p:txBody>
          <a:bodyPr lIns="90000">
            <a:normAutofit/>
          </a:bodyPr>
          <a:lstStyle/>
          <a:p>
            <a:endParaRPr lang="en-GB" dirty="0"/>
          </a:p>
          <a:p>
            <a:r>
              <a:rPr lang="en-GB" dirty="0"/>
              <a:t>Unspiritual wisdom is controlled by human emotions and wants. It is all about the human will. “I can do it on my own”. “Believe in yourself”. “Trust your own heart”.  </a:t>
            </a:r>
          </a:p>
          <a:p>
            <a:endParaRPr lang="en-GB" dirty="0"/>
          </a:p>
          <a:p>
            <a:r>
              <a:rPr lang="en-GB" dirty="0"/>
              <a:t>It is about making decisions based on what I want, rather than what God wants. </a:t>
            </a:r>
          </a:p>
        </p:txBody>
      </p:sp>
    </p:spTree>
    <p:extLst>
      <p:ext uri="{BB962C8B-B14F-4D97-AF65-F5344CB8AC3E}">
        <p14:creationId xmlns:p14="http://schemas.microsoft.com/office/powerpoint/2010/main" val="576678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509FE-7F39-310A-ADA3-17488AECE20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CFEE9ED-8990-D14A-86CA-F22C4DAE58AA}"/>
              </a:ext>
            </a:extLst>
          </p:cNvPr>
          <p:cNvSpPr>
            <a:spLocks noGrp="1"/>
          </p:cNvSpPr>
          <p:nvPr>
            <p:ph idx="1"/>
          </p:nvPr>
        </p:nvSpPr>
        <p:spPr>
          <a:xfrm>
            <a:off x="280219" y="1422400"/>
            <a:ext cx="8806631" cy="5130800"/>
          </a:xfrm>
        </p:spPr>
        <p:txBody>
          <a:bodyPr lIns="90000">
            <a:normAutofit/>
          </a:bodyPr>
          <a:lstStyle/>
          <a:p>
            <a:r>
              <a:rPr lang="en-GB" dirty="0"/>
              <a:t>As Christians, we can go on with our lives without much seeking of God. We can even sound spiritual when we are not. </a:t>
            </a:r>
          </a:p>
          <a:p>
            <a:endParaRPr lang="en-GB" dirty="0"/>
          </a:p>
          <a:p>
            <a:r>
              <a:rPr lang="en-GB" dirty="0"/>
              <a:t>The church can also be run (and “grow” like any organisation without much surrender to the Spirit of God.</a:t>
            </a:r>
          </a:p>
        </p:txBody>
      </p:sp>
    </p:spTree>
    <p:extLst>
      <p:ext uri="{BB962C8B-B14F-4D97-AF65-F5344CB8AC3E}">
        <p14:creationId xmlns:p14="http://schemas.microsoft.com/office/powerpoint/2010/main" val="2128517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AB23B-919F-B9E5-6CAF-F91D70F085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451E88-6DE4-63FC-6E10-B1D2524DA7E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5C7C7AB-886B-4E9A-23BA-C6316E692390}"/>
              </a:ext>
            </a:extLst>
          </p:cNvPr>
          <p:cNvSpPr>
            <a:spLocks noGrp="1"/>
          </p:cNvSpPr>
          <p:nvPr>
            <p:ph idx="1"/>
          </p:nvPr>
        </p:nvSpPr>
        <p:spPr>
          <a:xfrm>
            <a:off x="280219" y="1422400"/>
            <a:ext cx="8806631" cy="5130800"/>
          </a:xfrm>
        </p:spPr>
        <p:txBody>
          <a:bodyPr lIns="90000">
            <a:normAutofit fontScale="92500" lnSpcReduction="10000"/>
          </a:bodyPr>
          <a:lstStyle/>
          <a:p>
            <a:r>
              <a:rPr lang="en-GB" dirty="0"/>
              <a:t>We can also be making big decisions in the family / workplace or even in church without seeking the Most-High. </a:t>
            </a:r>
          </a:p>
          <a:p>
            <a:endParaRPr lang="en-GB" dirty="0"/>
          </a:p>
          <a:p>
            <a:r>
              <a:rPr lang="en-GB" dirty="0"/>
              <a:t>Sometimes, we might seem to be seeking God, but we are just doing what is enough for “public view”. Deep in our hearts, we do not really trust God as much as we trust ourselves. </a:t>
            </a:r>
          </a:p>
          <a:p>
            <a:endParaRPr lang="en-GB" dirty="0"/>
          </a:p>
          <a:p>
            <a:r>
              <a:rPr lang="en-GB" dirty="0"/>
              <a:t>We need to be aware of such tendencies and guard against them.</a:t>
            </a:r>
          </a:p>
        </p:txBody>
      </p:sp>
    </p:spTree>
    <p:extLst>
      <p:ext uri="{BB962C8B-B14F-4D97-AF65-F5344CB8AC3E}">
        <p14:creationId xmlns:p14="http://schemas.microsoft.com/office/powerpoint/2010/main" val="3538236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6633B-EDD0-D820-6E66-E1811DA2FCAF}"/>
              </a:ext>
            </a:extLst>
          </p:cNvPr>
          <p:cNvSpPr>
            <a:spLocks noGrp="1"/>
          </p:cNvSpPr>
          <p:nvPr>
            <p:ph type="title"/>
          </p:nvPr>
        </p:nvSpPr>
        <p:spPr/>
        <p:txBody>
          <a:bodyPr/>
          <a:lstStyle/>
          <a:p>
            <a:r>
              <a:rPr lang="en-GB" dirty="0"/>
              <a:t>Worldly wisdom is demonic</a:t>
            </a:r>
          </a:p>
        </p:txBody>
      </p:sp>
      <p:sp>
        <p:nvSpPr>
          <p:cNvPr id="3" name="Content Placeholder 2">
            <a:extLst>
              <a:ext uri="{FF2B5EF4-FFF2-40B4-BE49-F238E27FC236}">
                <a16:creationId xmlns:a16="http://schemas.microsoft.com/office/drawing/2014/main" id="{C6AF890A-D43A-D933-BBED-47FABA53B061}"/>
              </a:ext>
            </a:extLst>
          </p:cNvPr>
          <p:cNvSpPr>
            <a:spLocks noGrp="1"/>
          </p:cNvSpPr>
          <p:nvPr>
            <p:ph idx="1"/>
          </p:nvPr>
        </p:nvSpPr>
        <p:spPr>
          <a:xfrm>
            <a:off x="427703" y="1422400"/>
            <a:ext cx="8659147" cy="5130800"/>
          </a:xfrm>
        </p:spPr>
        <p:txBody>
          <a:bodyPr lIns="90000">
            <a:normAutofit lnSpcReduction="10000"/>
          </a:bodyPr>
          <a:lstStyle/>
          <a:p>
            <a:r>
              <a:rPr lang="en-GB" dirty="0">
                <a:solidFill>
                  <a:schemeClr val="tx1"/>
                </a:solidFill>
                <a:latin typeface="Calibri" panose="020F0502020204030204" pitchFamily="34" charset="0"/>
                <a:cs typeface="Calibri" panose="020F0502020204030204" pitchFamily="34" charset="0"/>
              </a:rPr>
              <a:t>James also said that worldly wisdom can be </a:t>
            </a:r>
            <a:r>
              <a:rPr lang="en-GB" dirty="0">
                <a:solidFill>
                  <a:srgbClr val="FFFF00"/>
                </a:solidFill>
                <a:latin typeface="Calibri" panose="020F0502020204030204" pitchFamily="34" charset="0"/>
                <a:cs typeface="Calibri" panose="020F0502020204030204" pitchFamily="34" charset="0"/>
              </a:rPr>
              <a:t>demonic (daimonoides). </a:t>
            </a:r>
          </a:p>
          <a:p>
            <a:endParaRPr lang="en-GB"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Demonic because such wisdom originates from the devil and is being used to deceive the saints.</a:t>
            </a:r>
          </a:p>
          <a:p>
            <a:endParaRPr lang="en-GB"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Worldly wisdom may seem good on the surface, but it leads one away from the kingdom of God. Proverbs 14:12 says: “</a:t>
            </a:r>
            <a:r>
              <a:rPr lang="en-SG" b="0" i="0" dirty="0">
                <a:solidFill>
                  <a:schemeClr val="tx1"/>
                </a:solidFill>
                <a:effectLst/>
                <a:latin typeface="Calibri" panose="020F0502020204030204" pitchFamily="34" charset="0"/>
                <a:cs typeface="Calibri" panose="020F0502020204030204" pitchFamily="34" charset="0"/>
              </a:rPr>
              <a:t>There is a way that seems right to a man, but its end is the way to death.”</a:t>
            </a:r>
          </a:p>
          <a:p>
            <a:endParaRPr lang="en-SG" dirty="0">
              <a:solidFill>
                <a:schemeClr val="tx1"/>
              </a:solidFill>
              <a:latin typeface="Calibri" panose="020F0502020204030204" pitchFamily="34" charset="0"/>
              <a:cs typeface="Calibri" panose="020F0502020204030204" pitchFamily="34" charset="0"/>
            </a:endParaRPr>
          </a:p>
          <a:p>
            <a:endParaRPr lang="en-SG" dirty="0">
              <a:solidFill>
                <a:schemeClr val="tx1"/>
              </a:solidFill>
              <a:latin typeface="Calibri" panose="020F0502020204030204" pitchFamily="34" charset="0"/>
              <a:cs typeface="Calibri" panose="020F0502020204030204" pitchFamily="34" charset="0"/>
            </a:endParaRPr>
          </a:p>
          <a:p>
            <a:endParaRPr lang="en-GB"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2571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E464F-3A7C-AB15-70E9-63D889A18C7E}"/>
              </a:ext>
            </a:extLst>
          </p:cNvPr>
          <p:cNvSpPr>
            <a:spLocks noGrp="1"/>
          </p:cNvSpPr>
          <p:nvPr>
            <p:ph type="title"/>
          </p:nvPr>
        </p:nvSpPr>
        <p:spPr/>
        <p:txBody>
          <a:bodyPr/>
          <a:lstStyle/>
          <a:p>
            <a:r>
              <a:rPr lang="en-GB" dirty="0"/>
              <a:t>Example</a:t>
            </a:r>
          </a:p>
        </p:txBody>
      </p:sp>
      <p:sp>
        <p:nvSpPr>
          <p:cNvPr id="3" name="Content Placeholder 2">
            <a:extLst>
              <a:ext uri="{FF2B5EF4-FFF2-40B4-BE49-F238E27FC236}">
                <a16:creationId xmlns:a16="http://schemas.microsoft.com/office/drawing/2014/main" id="{E81A0469-91CB-FDC6-2634-71DF95C22E9E}"/>
              </a:ext>
            </a:extLst>
          </p:cNvPr>
          <p:cNvSpPr>
            <a:spLocks noGrp="1"/>
          </p:cNvSpPr>
          <p:nvPr>
            <p:ph idx="1"/>
          </p:nvPr>
        </p:nvSpPr>
        <p:spPr>
          <a:xfrm>
            <a:off x="371476" y="1422400"/>
            <a:ext cx="8344822" cy="5130800"/>
          </a:xfrm>
        </p:spPr>
        <p:txBody>
          <a:bodyPr lIns="90000">
            <a:normAutofit/>
          </a:bodyPr>
          <a:lstStyle/>
          <a:p>
            <a:r>
              <a:rPr lang="en-GB" sz="3600" dirty="0">
                <a:solidFill>
                  <a:schemeClr val="tx1"/>
                </a:solidFill>
              </a:rPr>
              <a:t>False teachings brought by false teachers are forms of demonic wisdom. </a:t>
            </a:r>
          </a:p>
          <a:p>
            <a:endParaRPr lang="en-GB" sz="3600" dirty="0">
              <a:solidFill>
                <a:schemeClr val="tx1"/>
              </a:solidFill>
            </a:endParaRPr>
          </a:p>
          <a:p>
            <a:r>
              <a:rPr lang="en-GB" sz="3600" dirty="0">
                <a:solidFill>
                  <a:schemeClr val="tx1"/>
                </a:solidFill>
              </a:rPr>
              <a:t>One popular false teaching (and still widely believed) is the practice of </a:t>
            </a:r>
            <a:r>
              <a:rPr lang="en-GB" sz="3600" dirty="0">
                <a:solidFill>
                  <a:srgbClr val="FFFF00"/>
                </a:solidFill>
              </a:rPr>
              <a:t>“name it, claim it”. </a:t>
            </a:r>
          </a:p>
          <a:p>
            <a:endParaRPr lang="en-GB" sz="3600" dirty="0">
              <a:solidFill>
                <a:schemeClr val="tx1"/>
              </a:solidFill>
            </a:endParaRPr>
          </a:p>
        </p:txBody>
      </p:sp>
    </p:spTree>
    <p:extLst>
      <p:ext uri="{BB962C8B-B14F-4D97-AF65-F5344CB8AC3E}">
        <p14:creationId xmlns:p14="http://schemas.microsoft.com/office/powerpoint/2010/main" val="4241548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5CF9F-1046-0B76-84E9-AE21D48C9F3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993FF0D-231F-6C81-E5F3-AAD8280CAF39}"/>
              </a:ext>
            </a:extLst>
          </p:cNvPr>
          <p:cNvSpPr>
            <a:spLocks noGrp="1"/>
          </p:cNvSpPr>
          <p:nvPr>
            <p:ph idx="1"/>
          </p:nvPr>
        </p:nvSpPr>
        <p:spPr>
          <a:xfrm>
            <a:off x="400051" y="1422400"/>
            <a:ext cx="8686800" cy="5130800"/>
          </a:xfrm>
        </p:spPr>
        <p:txBody>
          <a:bodyPr lIns="90000">
            <a:normAutofit/>
          </a:bodyPr>
          <a:lstStyle/>
          <a:p>
            <a:endParaRPr lang="en-GB" dirty="0"/>
          </a:p>
          <a:p>
            <a:r>
              <a:rPr lang="en-GB" dirty="0"/>
              <a:t>Such a belief is not supported by the word of God. They are misinterpretations of what Jesus said for example in Mark 11:24. </a:t>
            </a:r>
          </a:p>
          <a:p>
            <a:endParaRPr lang="en-GB" dirty="0"/>
          </a:p>
          <a:p>
            <a:r>
              <a:rPr lang="en-GB" dirty="0"/>
              <a:t>Such a belief is also different from the view that we can be assured of God’s promises.</a:t>
            </a:r>
          </a:p>
          <a:p>
            <a:endParaRPr lang="en-GB" dirty="0"/>
          </a:p>
        </p:txBody>
      </p:sp>
    </p:spTree>
    <p:extLst>
      <p:ext uri="{BB962C8B-B14F-4D97-AF65-F5344CB8AC3E}">
        <p14:creationId xmlns:p14="http://schemas.microsoft.com/office/powerpoint/2010/main" val="2243998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16695-6FDA-8111-A701-729E607EC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A38E2-B8F0-364A-7C66-4B808AE7AB6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0CFA261-1E15-5A39-7DDB-0CBC61C17BB0}"/>
              </a:ext>
            </a:extLst>
          </p:cNvPr>
          <p:cNvSpPr>
            <a:spLocks noGrp="1"/>
          </p:cNvSpPr>
          <p:nvPr>
            <p:ph idx="1"/>
          </p:nvPr>
        </p:nvSpPr>
        <p:spPr>
          <a:xfrm>
            <a:off x="400051" y="1422400"/>
            <a:ext cx="8686800" cy="5130800"/>
          </a:xfrm>
        </p:spPr>
        <p:txBody>
          <a:bodyPr lIns="90000">
            <a:normAutofit/>
          </a:bodyPr>
          <a:lstStyle/>
          <a:p>
            <a:endParaRPr lang="en-GB" dirty="0"/>
          </a:p>
          <a:p>
            <a:r>
              <a:rPr lang="en-GB" dirty="0"/>
              <a:t>“Name it, claim it” originates from the 20</a:t>
            </a:r>
            <a:r>
              <a:rPr lang="en-GB" baseline="30000" dirty="0"/>
              <a:t>th</a:t>
            </a:r>
            <a:r>
              <a:rPr lang="en-GB" dirty="0"/>
              <a:t> century Word of Faith Movement which takes reference from New Thought metaphysics and emphasize the power of spoken words. </a:t>
            </a:r>
          </a:p>
          <a:p>
            <a:endParaRPr lang="en-GB" dirty="0"/>
          </a:p>
          <a:p>
            <a:r>
              <a:rPr lang="en-GB" dirty="0"/>
              <a:t>Give rise to confusion and even guilt. </a:t>
            </a:r>
          </a:p>
        </p:txBody>
      </p:sp>
    </p:spTree>
    <p:extLst>
      <p:ext uri="{BB962C8B-B14F-4D97-AF65-F5344CB8AC3E}">
        <p14:creationId xmlns:p14="http://schemas.microsoft.com/office/powerpoint/2010/main" val="2392750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7527F-D3C9-3362-0B70-E99103FE401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4E04A8-0697-D8B7-9446-4E3DC8104E50}"/>
              </a:ext>
            </a:extLst>
          </p:cNvPr>
          <p:cNvSpPr>
            <a:spLocks noGrp="1"/>
          </p:cNvSpPr>
          <p:nvPr>
            <p:ph idx="1"/>
          </p:nvPr>
        </p:nvSpPr>
        <p:spPr>
          <a:xfrm>
            <a:off x="486697" y="1422400"/>
            <a:ext cx="8600153" cy="5130800"/>
          </a:xfrm>
        </p:spPr>
        <p:txBody>
          <a:bodyPr lIns="90000">
            <a:normAutofit fontScale="92500" lnSpcReduction="20000"/>
          </a:bodyPr>
          <a:lstStyle/>
          <a:p>
            <a:endParaRPr lang="en-GB" dirty="0"/>
          </a:p>
          <a:p>
            <a:r>
              <a:rPr lang="en-GB" dirty="0"/>
              <a:t>All these forms of worldly wisdom are characterized by and give rise to: </a:t>
            </a:r>
          </a:p>
          <a:p>
            <a:pPr lvl="1"/>
            <a:endParaRPr lang="en-GB" dirty="0"/>
          </a:p>
          <a:p>
            <a:pPr lvl="1"/>
            <a:r>
              <a:rPr lang="en-GB" dirty="0"/>
              <a:t>Bitter jealousy, </a:t>
            </a:r>
          </a:p>
          <a:p>
            <a:pPr lvl="1"/>
            <a:r>
              <a:rPr lang="en-GB" dirty="0"/>
              <a:t>Selfish ambition, </a:t>
            </a:r>
          </a:p>
          <a:p>
            <a:pPr lvl="1"/>
            <a:r>
              <a:rPr lang="en-GB" dirty="0"/>
              <a:t>Boasting(for personal glory / gain), </a:t>
            </a:r>
          </a:p>
          <a:p>
            <a:pPr lvl="1"/>
            <a:r>
              <a:rPr lang="en-GB" dirty="0"/>
              <a:t>False to the truth (Rejects the truth).</a:t>
            </a:r>
          </a:p>
          <a:p>
            <a:endParaRPr lang="en-GB" dirty="0"/>
          </a:p>
          <a:p>
            <a:r>
              <a:rPr lang="en-GB" dirty="0"/>
              <a:t>They encourages disorder and every vile practice. If left uncheck, they can destroy communities. </a:t>
            </a:r>
          </a:p>
        </p:txBody>
      </p:sp>
    </p:spTree>
    <p:extLst>
      <p:ext uri="{BB962C8B-B14F-4D97-AF65-F5344CB8AC3E}">
        <p14:creationId xmlns:p14="http://schemas.microsoft.com/office/powerpoint/2010/main" val="4084676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F30B8-A625-1E75-CF68-1AAC4CC9CA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910B3D-3575-6C5B-971B-3FD2680B0FC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C63E5EB-877C-097F-BCF3-E501E5623255}"/>
              </a:ext>
            </a:extLst>
          </p:cNvPr>
          <p:cNvSpPr>
            <a:spLocks noGrp="1"/>
          </p:cNvSpPr>
          <p:nvPr>
            <p:ph idx="1"/>
          </p:nvPr>
        </p:nvSpPr>
        <p:spPr>
          <a:xfrm>
            <a:off x="486697" y="1422400"/>
            <a:ext cx="8600153" cy="5130800"/>
          </a:xfrm>
        </p:spPr>
        <p:txBody>
          <a:bodyPr lIns="90000">
            <a:normAutofit/>
          </a:bodyPr>
          <a:lstStyle/>
          <a:p>
            <a:endParaRPr lang="en-GB" dirty="0"/>
          </a:p>
          <a:p>
            <a:r>
              <a:rPr lang="en-GB" dirty="0"/>
              <a:t>Therefore, we are to identify and “kick” worldly wisdom totally out of the church and out of our lives! </a:t>
            </a:r>
          </a:p>
          <a:p>
            <a:endParaRPr lang="en-GB" dirty="0"/>
          </a:p>
          <a:p>
            <a:r>
              <a:rPr lang="en-GB" dirty="0"/>
              <a:t>That is not enough. The only way to keep worldly wisdom out of the church and our lives, </a:t>
            </a:r>
            <a:r>
              <a:rPr lang="en-GB" dirty="0">
                <a:solidFill>
                  <a:srgbClr val="FFFF00"/>
                </a:solidFill>
              </a:rPr>
              <a:t>is to embrace and live out Godly wisdom. </a:t>
            </a:r>
          </a:p>
          <a:p>
            <a:pPr lvl="1"/>
            <a:endParaRPr lang="en-GB" dirty="0"/>
          </a:p>
        </p:txBody>
      </p:sp>
    </p:spTree>
    <p:extLst>
      <p:ext uri="{BB962C8B-B14F-4D97-AF65-F5344CB8AC3E}">
        <p14:creationId xmlns:p14="http://schemas.microsoft.com/office/powerpoint/2010/main" val="1759947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WISDOM | Hope and Enlightenment">
            <a:extLst>
              <a:ext uri="{FF2B5EF4-FFF2-40B4-BE49-F238E27FC236}">
                <a16:creationId xmlns:a16="http://schemas.microsoft.com/office/drawing/2014/main" id="{F70F5DA1-2798-2AD9-9F9F-97D6C55CE8FE}"/>
              </a:ext>
            </a:extLst>
          </p:cNvPr>
          <p:cNvPicPr>
            <a:picLocks noChangeAspect="1" noChangeArrowheads="1"/>
          </p:cNvPicPr>
          <p:nvPr/>
        </p:nvPicPr>
        <p:blipFill>
          <a:blip r:embed="rId2">
            <a:extLst>
              <a:ext uri="{28A0092B-C50C-407E-A947-70E740481C1C}">
                <a14:useLocalDpi xmlns:a14="http://schemas.microsoft.com/office/drawing/2010/main"/>
              </a:ext>
            </a:extLst>
          </a:blip>
          <a:srcRect t="20163" b="25731"/>
          <a:stretch>
            <a:fillRect/>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F7C475C-0F09-4257-962F-66D4B1FA445D}"/>
              </a:ext>
            </a:extLst>
          </p:cNvPr>
          <p:cNvSpPr>
            <a:spLocks noGrp="1"/>
          </p:cNvSpPr>
          <p:nvPr>
            <p:ph idx="1"/>
          </p:nvPr>
        </p:nvSpPr>
        <p:spPr>
          <a:xfrm>
            <a:off x="724823" y="3710613"/>
            <a:ext cx="7776240" cy="2452687"/>
          </a:xfrm>
        </p:spPr>
        <p:txBody>
          <a:bodyPr lIns="90000" anchor="ctr">
            <a:normAutofit/>
          </a:bodyPr>
          <a:lstStyle/>
          <a:p>
            <a:pPr marL="0" indent="0" algn="ctr">
              <a:buNone/>
            </a:pPr>
            <a:r>
              <a:rPr lang="en-GB" sz="4000" dirty="0">
                <a:latin typeface="Calibri" panose="020F0502020204030204" pitchFamily="34" charset="0"/>
                <a:cs typeface="Calibri" panose="020F0502020204030204" pitchFamily="34" charset="0"/>
              </a:rPr>
              <a:t>What is Godly wisdom or true wisdom that comes from God?</a:t>
            </a:r>
          </a:p>
          <a:p>
            <a:pPr algn="ctr"/>
            <a:endParaRPr lang="en-GB" sz="4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08900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BA404-9038-4D1F-F1F3-2A049DF90520}"/>
              </a:ext>
            </a:extLst>
          </p:cNvPr>
          <p:cNvSpPr>
            <a:spLocks noGrp="1"/>
          </p:cNvSpPr>
          <p:nvPr>
            <p:ph type="title"/>
          </p:nvPr>
        </p:nvSpPr>
        <p:spPr/>
        <p:txBody>
          <a:bodyPr/>
          <a:lstStyle/>
          <a:p>
            <a:r>
              <a:rPr lang="en-GB" dirty="0"/>
              <a:t>Godly wisdom</a:t>
            </a:r>
          </a:p>
        </p:txBody>
      </p:sp>
      <p:sp>
        <p:nvSpPr>
          <p:cNvPr id="3" name="Content Placeholder 2">
            <a:extLst>
              <a:ext uri="{FF2B5EF4-FFF2-40B4-BE49-F238E27FC236}">
                <a16:creationId xmlns:a16="http://schemas.microsoft.com/office/drawing/2014/main" id="{D63BF76C-19E4-80F7-4135-03668EBC0600}"/>
              </a:ext>
            </a:extLst>
          </p:cNvPr>
          <p:cNvSpPr>
            <a:spLocks noGrp="1"/>
          </p:cNvSpPr>
          <p:nvPr>
            <p:ph idx="1"/>
          </p:nvPr>
        </p:nvSpPr>
        <p:spPr>
          <a:xfrm>
            <a:off x="428625" y="1422400"/>
            <a:ext cx="8658225" cy="5130800"/>
          </a:xfrm>
        </p:spPr>
        <p:txBody>
          <a:bodyPr/>
          <a:lstStyle/>
          <a:p>
            <a:r>
              <a:rPr lang="en-GB" dirty="0"/>
              <a:t>According to verse 13, Godly wisdom is not about what we say but it is a kind of behaviour that can be observed through good conduct and the showing of good works in meekness. </a:t>
            </a:r>
          </a:p>
          <a:p>
            <a:endParaRPr lang="en-GB" dirty="0"/>
          </a:p>
          <a:p>
            <a:r>
              <a:rPr lang="en-GB" dirty="0"/>
              <a:t>True wisdom is not a set of propositional statements; but God’s truth lived out in the real world.</a:t>
            </a:r>
          </a:p>
          <a:p>
            <a:endParaRPr lang="en-GB"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966834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67F5E-67C0-7535-73EE-358D6AB9E26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E17DA02-2955-CDFD-EE79-939CD2DD4A7A}"/>
              </a:ext>
            </a:extLst>
          </p:cNvPr>
          <p:cNvSpPr>
            <a:spLocks noGrp="1"/>
          </p:cNvSpPr>
          <p:nvPr>
            <p:ph idx="1"/>
          </p:nvPr>
        </p:nvSpPr>
        <p:spPr>
          <a:xfrm>
            <a:off x="171450" y="1422400"/>
            <a:ext cx="8915401" cy="5130800"/>
          </a:xfrm>
        </p:spPr>
        <p:txBody>
          <a:bodyPr/>
          <a:lstStyle/>
          <a:p>
            <a:r>
              <a:rPr lang="en-SG" sz="3600" b="0" i="0" dirty="0">
                <a:solidFill>
                  <a:schemeClr val="tx1"/>
                </a:solidFill>
                <a:effectLst/>
                <a:latin typeface="Calibri" panose="020F0502020204030204" pitchFamily="34" charset="0"/>
                <a:cs typeface="Calibri" panose="020F0502020204030204" pitchFamily="34" charset="0"/>
              </a:rPr>
              <a:t>According to verse 17, James further explained that Godly wisdom is “first pure, then peaceable, gentle, open to reason, full of mercy and good fruits, impartial and sincere”.</a:t>
            </a:r>
          </a:p>
          <a:p>
            <a:endParaRPr lang="en-SG" sz="3600" dirty="0">
              <a:solidFill>
                <a:schemeClr val="tx1"/>
              </a:solidFill>
              <a:latin typeface="Calibri" panose="020F0502020204030204" pitchFamily="34" charset="0"/>
              <a:cs typeface="Calibri" panose="020F0502020204030204" pitchFamily="34" charset="0"/>
            </a:endParaRPr>
          </a:p>
          <a:p>
            <a:pPr marL="0" indent="0">
              <a:buNone/>
            </a:pPr>
            <a:r>
              <a:rPr lang="en-SG" sz="3600" b="0" i="1" dirty="0">
                <a:solidFill>
                  <a:schemeClr val="tx1"/>
                </a:solidFill>
                <a:effectLst/>
                <a:latin typeface="Calibri" panose="020F0502020204030204" pitchFamily="34" charset="0"/>
                <a:cs typeface="Calibri" panose="020F0502020204030204" pitchFamily="34" charset="0"/>
              </a:rPr>
              <a:t>Quite similar to Paul’s fruit of the Spirit (Galatians 5:22-23)  </a:t>
            </a:r>
          </a:p>
          <a:p>
            <a:endParaRPr lang="en-SG" sz="3600" dirty="0">
              <a:solidFill>
                <a:schemeClr val="tx1"/>
              </a:solidFill>
              <a:latin typeface="Calibri" panose="020F0502020204030204" pitchFamily="34" charset="0"/>
              <a:cs typeface="Calibri" panose="020F0502020204030204" pitchFamily="34" charset="0"/>
            </a:endParaRPr>
          </a:p>
          <a:p>
            <a:endParaRPr lang="en-GB" sz="36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8177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CDF12-6B5D-42BA-6508-FE70F4A6E1A1}"/>
              </a:ext>
            </a:extLst>
          </p:cNvPr>
          <p:cNvSpPr>
            <a:spLocks noGrp="1"/>
          </p:cNvSpPr>
          <p:nvPr>
            <p:ph type="title"/>
          </p:nvPr>
        </p:nvSpPr>
        <p:spPr/>
        <p:txBody>
          <a:bodyPr/>
          <a:lstStyle/>
          <a:p>
            <a:r>
              <a:rPr lang="en-GB" dirty="0"/>
              <a:t>Purity!</a:t>
            </a:r>
          </a:p>
        </p:txBody>
      </p:sp>
      <p:sp>
        <p:nvSpPr>
          <p:cNvPr id="3" name="Content Placeholder 2">
            <a:extLst>
              <a:ext uri="{FF2B5EF4-FFF2-40B4-BE49-F238E27FC236}">
                <a16:creationId xmlns:a16="http://schemas.microsoft.com/office/drawing/2014/main" id="{C49F0EB2-23A1-E463-AA3F-E5888ED7ACBB}"/>
              </a:ext>
            </a:extLst>
          </p:cNvPr>
          <p:cNvSpPr>
            <a:spLocks noGrp="1"/>
          </p:cNvSpPr>
          <p:nvPr>
            <p:ph idx="1"/>
          </p:nvPr>
        </p:nvSpPr>
        <p:spPr>
          <a:xfrm>
            <a:off x="371475" y="1422400"/>
            <a:ext cx="8715375" cy="5130800"/>
          </a:xfrm>
        </p:spPr>
        <p:txBody>
          <a:bodyPr lIns="90000">
            <a:normAutofit/>
          </a:bodyPr>
          <a:lstStyle/>
          <a:p>
            <a:r>
              <a:rPr lang="en-GB" sz="2800" dirty="0">
                <a:solidFill>
                  <a:srgbClr val="FFFF00"/>
                </a:solidFill>
              </a:rPr>
              <a:t>Purity is the overarching characteristic of true wisdom.</a:t>
            </a:r>
            <a:r>
              <a:rPr lang="en-GB" sz="2800" dirty="0"/>
              <a:t> In this context, it means moral uprightness or blamelessness. </a:t>
            </a:r>
          </a:p>
          <a:p>
            <a:endParaRPr lang="en-GB" sz="2800" dirty="0"/>
          </a:p>
          <a:p>
            <a:r>
              <a:rPr lang="en-GB" sz="2800" dirty="0"/>
              <a:t>This is aligned with Paul’s emphasis that Christians, especially leaders of the church must maintain moral blamelessness. </a:t>
            </a:r>
          </a:p>
          <a:p>
            <a:endParaRPr lang="en-GB" sz="2800" dirty="0"/>
          </a:p>
          <a:p>
            <a:r>
              <a:rPr lang="en-GB" sz="2800" dirty="0"/>
              <a:t>It is not sinless perfection (only Jesus is so); but the maintenance of a high level of moral character and conduct for the glory of God.</a:t>
            </a:r>
          </a:p>
          <a:p>
            <a:endParaRPr lang="en-GB" sz="2800" dirty="0"/>
          </a:p>
        </p:txBody>
      </p:sp>
    </p:spTree>
    <p:extLst>
      <p:ext uri="{BB962C8B-B14F-4D97-AF65-F5344CB8AC3E}">
        <p14:creationId xmlns:p14="http://schemas.microsoft.com/office/powerpoint/2010/main" val="2837614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76766-240F-502B-1B07-7916A8DC15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611B1C-685A-959F-9F3B-4CD6C4D9044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3923D57-BB59-33DC-9647-F80AE65AB66C}"/>
              </a:ext>
            </a:extLst>
          </p:cNvPr>
          <p:cNvSpPr>
            <a:spLocks noGrp="1"/>
          </p:cNvSpPr>
          <p:nvPr>
            <p:ph idx="1"/>
          </p:nvPr>
        </p:nvSpPr>
        <p:spPr>
          <a:xfrm>
            <a:off x="371475" y="1422400"/>
            <a:ext cx="8715375" cy="5130800"/>
          </a:xfrm>
        </p:spPr>
        <p:txBody>
          <a:bodyPr lIns="90000">
            <a:noAutofit/>
          </a:bodyPr>
          <a:lstStyle/>
          <a:p>
            <a:r>
              <a:rPr lang="en-GB" dirty="0"/>
              <a:t>Moral blamelessness is true wisdom for it leaves little or no space for anyone to accuse you of wrong-doing. </a:t>
            </a:r>
          </a:p>
          <a:p>
            <a:endParaRPr lang="en-GB" dirty="0"/>
          </a:p>
          <a:p>
            <a:r>
              <a:rPr lang="en-GB" dirty="0"/>
              <a:t>Whether in the family, workplace or church, moral blamelessness will put us in a good place. Generally, people will trust you and that can be used by God for the Gospel.</a:t>
            </a:r>
          </a:p>
          <a:p>
            <a:endParaRPr lang="en-GB" dirty="0"/>
          </a:p>
          <a:p>
            <a:pPr marL="0" indent="0">
              <a:buNone/>
            </a:pPr>
            <a:r>
              <a:rPr lang="en-GB" dirty="0"/>
              <a:t> </a:t>
            </a:r>
          </a:p>
        </p:txBody>
      </p:sp>
    </p:spTree>
    <p:extLst>
      <p:ext uri="{BB962C8B-B14F-4D97-AF65-F5344CB8AC3E}">
        <p14:creationId xmlns:p14="http://schemas.microsoft.com/office/powerpoint/2010/main" val="4825905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3C53-7647-C917-D810-93EAE2021AEA}"/>
              </a:ext>
            </a:extLst>
          </p:cNvPr>
          <p:cNvSpPr>
            <a:spLocks noGrp="1"/>
          </p:cNvSpPr>
          <p:nvPr>
            <p:ph type="title"/>
          </p:nvPr>
        </p:nvSpPr>
        <p:spPr/>
        <p:txBody>
          <a:bodyPr/>
          <a:lstStyle/>
          <a:p>
            <a:r>
              <a:rPr lang="en-GB" dirty="0"/>
              <a:t>Peace, Gentle, Open to reason</a:t>
            </a:r>
          </a:p>
        </p:txBody>
      </p:sp>
      <p:sp>
        <p:nvSpPr>
          <p:cNvPr id="3" name="Content Placeholder 2">
            <a:extLst>
              <a:ext uri="{FF2B5EF4-FFF2-40B4-BE49-F238E27FC236}">
                <a16:creationId xmlns:a16="http://schemas.microsoft.com/office/drawing/2014/main" id="{3D59B4BE-9B2A-AC20-0E69-88E1342A9623}"/>
              </a:ext>
            </a:extLst>
          </p:cNvPr>
          <p:cNvSpPr>
            <a:spLocks noGrp="1"/>
          </p:cNvSpPr>
          <p:nvPr>
            <p:ph idx="1"/>
          </p:nvPr>
        </p:nvSpPr>
        <p:spPr>
          <a:xfrm>
            <a:off x="257175" y="1422400"/>
            <a:ext cx="8829675" cy="5130800"/>
          </a:xfrm>
        </p:spPr>
        <p:txBody>
          <a:bodyPr lIns="90000">
            <a:normAutofit/>
          </a:bodyPr>
          <a:lstStyle/>
          <a:p>
            <a:r>
              <a:rPr lang="en-GB" sz="3600" dirty="0">
                <a:latin typeface="Calibri" panose="020F0502020204030204" pitchFamily="34" charset="0"/>
                <a:cs typeface="Calibri" panose="020F0502020204030204" pitchFamily="34" charset="0"/>
              </a:rPr>
              <a:t>The next three related characteristics of true wisdom is being </a:t>
            </a:r>
            <a:r>
              <a:rPr lang="en-GB" sz="3600" dirty="0">
                <a:solidFill>
                  <a:srgbClr val="FFFF00"/>
                </a:solidFill>
                <a:latin typeface="Calibri" panose="020F0502020204030204" pitchFamily="34" charset="0"/>
                <a:cs typeface="Calibri" panose="020F0502020204030204" pitchFamily="34" charset="0"/>
              </a:rPr>
              <a:t>peaceable, </a:t>
            </a:r>
            <a:r>
              <a:rPr lang="en-SG" sz="3600" b="0" i="0" dirty="0">
                <a:solidFill>
                  <a:srgbClr val="FFFF00"/>
                </a:solidFill>
                <a:effectLst/>
                <a:latin typeface="Calibri" panose="020F0502020204030204" pitchFamily="34" charset="0"/>
                <a:cs typeface="Calibri" panose="020F0502020204030204" pitchFamily="34" charset="0"/>
              </a:rPr>
              <a:t>gentle and open to reason.</a:t>
            </a:r>
          </a:p>
          <a:p>
            <a:endParaRPr lang="en-GB" sz="3600" dirty="0">
              <a:latin typeface="Calibri" panose="020F0502020204030204" pitchFamily="34" charset="0"/>
              <a:cs typeface="Calibri" panose="020F0502020204030204" pitchFamily="34" charset="0"/>
            </a:endParaRPr>
          </a:p>
          <a:p>
            <a:r>
              <a:rPr lang="en-GB" sz="3600" dirty="0">
                <a:latin typeface="Calibri" panose="020F0502020204030204" pitchFamily="34" charset="0"/>
                <a:cs typeface="Calibri" panose="020F0502020204030204" pitchFamily="34" charset="0"/>
              </a:rPr>
              <a:t>These three characteristics are a contrast to the disorder, bitterness and conflicts caused by those who claimed to have wisdom in James’ church. </a:t>
            </a:r>
          </a:p>
          <a:p>
            <a:endParaRPr lang="en-GB"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6453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4F010-9FD6-E04A-393E-BA9554402FB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A21213D-7B8E-1728-D4BA-B55589AC510D}"/>
              </a:ext>
            </a:extLst>
          </p:cNvPr>
          <p:cNvSpPr>
            <a:spLocks noGrp="1"/>
          </p:cNvSpPr>
          <p:nvPr>
            <p:ph idx="1"/>
          </p:nvPr>
        </p:nvSpPr>
        <p:spPr>
          <a:xfrm>
            <a:off x="200025" y="1422400"/>
            <a:ext cx="8886825" cy="5130800"/>
          </a:xfrm>
        </p:spPr>
        <p:txBody>
          <a:bodyPr lIns="90000">
            <a:normAutofit/>
          </a:bodyPr>
          <a:lstStyle/>
          <a:p>
            <a:r>
              <a:rPr lang="en-GB" dirty="0"/>
              <a:t>Being peaceable, gentle and open to reason is not a sign of weakness.</a:t>
            </a:r>
          </a:p>
          <a:p>
            <a:endParaRPr lang="en-GB" dirty="0"/>
          </a:p>
          <a:p>
            <a:r>
              <a:rPr lang="en-GB" dirty="0"/>
              <a:t>Rather, we walk in the footsteps of Jesus. </a:t>
            </a:r>
          </a:p>
          <a:p>
            <a:endParaRPr lang="en-GB" dirty="0"/>
          </a:p>
          <a:p>
            <a:r>
              <a:rPr lang="en-GB" dirty="0"/>
              <a:t>In this world of ego-maniacs and self-entitled snobs that led to wars, we can do much better, following such Godly wisdom instead.</a:t>
            </a:r>
          </a:p>
          <a:p>
            <a:endParaRPr lang="en-GB" dirty="0"/>
          </a:p>
        </p:txBody>
      </p:sp>
    </p:spTree>
    <p:extLst>
      <p:ext uri="{BB962C8B-B14F-4D97-AF65-F5344CB8AC3E}">
        <p14:creationId xmlns:p14="http://schemas.microsoft.com/office/powerpoint/2010/main" val="2191021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304A5-8B32-84ED-08DA-7D4089652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480CAE-EECD-AE38-3F1F-F6DDA1E9BC0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CD4C070-63C1-C80E-B7CC-C7662EFA72FD}"/>
              </a:ext>
            </a:extLst>
          </p:cNvPr>
          <p:cNvSpPr>
            <a:spLocks noGrp="1"/>
          </p:cNvSpPr>
          <p:nvPr>
            <p:ph idx="1"/>
          </p:nvPr>
        </p:nvSpPr>
        <p:spPr>
          <a:xfrm>
            <a:off x="200025" y="1422400"/>
            <a:ext cx="8886825" cy="5130800"/>
          </a:xfrm>
        </p:spPr>
        <p:txBody>
          <a:bodyPr lIns="90000">
            <a:normAutofit/>
          </a:bodyPr>
          <a:lstStyle/>
          <a:p>
            <a:endParaRPr lang="en-GB" dirty="0"/>
          </a:p>
          <a:p>
            <a:r>
              <a:rPr lang="en-GB" dirty="0"/>
              <a:t>As believers, we must embrace such Godly wisdom and live out them out. </a:t>
            </a:r>
          </a:p>
          <a:p>
            <a:endParaRPr lang="en-GB" dirty="0"/>
          </a:p>
          <a:p>
            <a:r>
              <a:rPr lang="en-GB" dirty="0"/>
              <a:t>The stories of Christians quarrelling with one another during leadership meetings over the most trivial matters have got to stop. </a:t>
            </a:r>
          </a:p>
        </p:txBody>
      </p:sp>
    </p:spTree>
    <p:extLst>
      <p:ext uri="{BB962C8B-B14F-4D97-AF65-F5344CB8AC3E}">
        <p14:creationId xmlns:p14="http://schemas.microsoft.com/office/powerpoint/2010/main" val="25902758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C744-3D93-F16B-2B2B-3630A2B70F07}"/>
              </a:ext>
            </a:extLst>
          </p:cNvPr>
          <p:cNvSpPr>
            <a:spLocks noGrp="1"/>
          </p:cNvSpPr>
          <p:nvPr>
            <p:ph type="title"/>
          </p:nvPr>
        </p:nvSpPr>
        <p:spPr/>
        <p:txBody>
          <a:bodyPr/>
          <a:lstStyle/>
          <a:p>
            <a:r>
              <a:rPr lang="en-GB" dirty="0"/>
              <a:t>Mercy and good fruits</a:t>
            </a:r>
          </a:p>
        </p:txBody>
      </p:sp>
      <p:sp>
        <p:nvSpPr>
          <p:cNvPr id="3" name="Content Placeholder 2">
            <a:extLst>
              <a:ext uri="{FF2B5EF4-FFF2-40B4-BE49-F238E27FC236}">
                <a16:creationId xmlns:a16="http://schemas.microsoft.com/office/drawing/2014/main" id="{DDF2844B-8246-0FFE-B4F6-5EE2A5F22056}"/>
              </a:ext>
            </a:extLst>
          </p:cNvPr>
          <p:cNvSpPr>
            <a:spLocks noGrp="1"/>
          </p:cNvSpPr>
          <p:nvPr>
            <p:ph idx="1"/>
          </p:nvPr>
        </p:nvSpPr>
        <p:spPr>
          <a:xfrm>
            <a:off x="185739" y="1422400"/>
            <a:ext cx="8901112" cy="5130800"/>
          </a:xfrm>
        </p:spPr>
        <p:txBody>
          <a:bodyPr lIns="90000">
            <a:normAutofit/>
          </a:bodyPr>
          <a:lstStyle/>
          <a:p>
            <a:endParaRPr lang="en-GB" dirty="0"/>
          </a:p>
          <a:p>
            <a:r>
              <a:rPr lang="en-GB" dirty="0"/>
              <a:t>True wisdom is also </a:t>
            </a:r>
            <a:r>
              <a:rPr lang="en-GB" dirty="0">
                <a:solidFill>
                  <a:srgbClr val="FFFF00"/>
                </a:solidFill>
              </a:rPr>
              <a:t>full of mercy and good fruits. </a:t>
            </a:r>
          </a:p>
          <a:p>
            <a:endParaRPr lang="en-GB" dirty="0"/>
          </a:p>
          <a:p>
            <a:r>
              <a:rPr lang="en-GB" dirty="0"/>
              <a:t>According to James 2:8-13, mercy refers to the love that we show to our neighbour and that always produces good fruit for the kingdom of God.</a:t>
            </a:r>
          </a:p>
          <a:p>
            <a:endParaRPr lang="en-GB" dirty="0"/>
          </a:p>
          <a:p>
            <a:endParaRPr lang="en-GB" dirty="0"/>
          </a:p>
          <a:p>
            <a:endParaRPr lang="en-GB" dirty="0"/>
          </a:p>
        </p:txBody>
      </p:sp>
    </p:spTree>
    <p:extLst>
      <p:ext uri="{BB962C8B-B14F-4D97-AF65-F5344CB8AC3E}">
        <p14:creationId xmlns:p14="http://schemas.microsoft.com/office/powerpoint/2010/main" val="27947136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18351-C705-D362-3ACD-32750373AC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D3A6DB-9C5E-1263-7513-D42629AA8148}"/>
              </a:ext>
            </a:extLst>
          </p:cNvPr>
          <p:cNvSpPr>
            <a:spLocks noGrp="1"/>
          </p:cNvSpPr>
          <p:nvPr>
            <p:ph type="title"/>
          </p:nvPr>
        </p:nvSpPr>
        <p:spPr/>
        <p:txBody>
          <a:bodyPr/>
          <a:lstStyle/>
          <a:p>
            <a:r>
              <a:rPr lang="en-GB" dirty="0"/>
              <a:t>Mercy and good fruits</a:t>
            </a:r>
          </a:p>
        </p:txBody>
      </p:sp>
      <p:sp>
        <p:nvSpPr>
          <p:cNvPr id="3" name="Content Placeholder 2">
            <a:extLst>
              <a:ext uri="{FF2B5EF4-FFF2-40B4-BE49-F238E27FC236}">
                <a16:creationId xmlns:a16="http://schemas.microsoft.com/office/drawing/2014/main" id="{1EFFEFE0-4B42-E71A-E133-AB2055DE2322}"/>
              </a:ext>
            </a:extLst>
          </p:cNvPr>
          <p:cNvSpPr>
            <a:spLocks noGrp="1"/>
          </p:cNvSpPr>
          <p:nvPr>
            <p:ph idx="1"/>
          </p:nvPr>
        </p:nvSpPr>
        <p:spPr>
          <a:xfrm>
            <a:off x="185739" y="1422400"/>
            <a:ext cx="8901112" cy="5130800"/>
          </a:xfrm>
        </p:spPr>
        <p:txBody>
          <a:bodyPr lIns="90000">
            <a:normAutofit/>
          </a:bodyPr>
          <a:lstStyle/>
          <a:p>
            <a:endParaRPr lang="en-GB" dirty="0"/>
          </a:p>
          <a:p>
            <a:r>
              <a:rPr lang="en-GB" dirty="0"/>
              <a:t>True wisdom is therefore </a:t>
            </a:r>
            <a:r>
              <a:rPr lang="en-GB" dirty="0">
                <a:solidFill>
                  <a:srgbClr val="FFFF00"/>
                </a:solidFill>
              </a:rPr>
              <a:t>love in action</a:t>
            </a:r>
            <a:r>
              <a:rPr lang="en-GB" dirty="0"/>
              <a:t>. </a:t>
            </a:r>
          </a:p>
          <a:p>
            <a:endParaRPr lang="en-GB" dirty="0"/>
          </a:p>
          <a:p>
            <a:r>
              <a:rPr lang="en-GB" dirty="0"/>
              <a:t>Don’t just say I love you or will pray for you; show acts of kindness in a very practical way. </a:t>
            </a:r>
          </a:p>
          <a:p>
            <a:endParaRPr lang="en-GB" dirty="0"/>
          </a:p>
          <a:p>
            <a:endParaRPr lang="en-GB" dirty="0"/>
          </a:p>
          <a:p>
            <a:endParaRPr lang="en-GB" dirty="0"/>
          </a:p>
        </p:txBody>
      </p:sp>
    </p:spTree>
    <p:extLst>
      <p:ext uri="{BB962C8B-B14F-4D97-AF65-F5344CB8AC3E}">
        <p14:creationId xmlns:p14="http://schemas.microsoft.com/office/powerpoint/2010/main" val="18621287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CFB7-6D71-BA43-54CB-3DC8BBD6454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3930C11-6CA7-4600-F811-A8159BAF65EB}"/>
              </a:ext>
            </a:extLst>
          </p:cNvPr>
          <p:cNvSpPr>
            <a:spLocks noGrp="1"/>
          </p:cNvSpPr>
          <p:nvPr>
            <p:ph idx="1"/>
          </p:nvPr>
        </p:nvSpPr>
        <p:spPr>
          <a:xfrm>
            <a:off x="371475" y="1422400"/>
            <a:ext cx="8715375" cy="5130800"/>
          </a:xfrm>
        </p:spPr>
        <p:txBody>
          <a:bodyPr lIns="90000">
            <a:normAutofit/>
          </a:bodyPr>
          <a:lstStyle/>
          <a:p>
            <a:r>
              <a:rPr lang="en-GB" dirty="0"/>
              <a:t>True wisdom is also </a:t>
            </a:r>
            <a:r>
              <a:rPr lang="en-GB" dirty="0">
                <a:solidFill>
                  <a:srgbClr val="FFFF00"/>
                </a:solidFill>
              </a:rPr>
              <a:t>impartial and sincere.</a:t>
            </a:r>
          </a:p>
          <a:p>
            <a:endParaRPr lang="en-GB" dirty="0"/>
          </a:p>
          <a:p>
            <a:r>
              <a:rPr lang="en-GB" dirty="0">
                <a:solidFill>
                  <a:srgbClr val="FFFF00"/>
                </a:solidFill>
              </a:rPr>
              <a:t>Sincerity</a:t>
            </a:r>
            <a:r>
              <a:rPr lang="en-GB" dirty="0"/>
              <a:t> is about showing people who we really are. Show genuine care for one another. No pretence. No showing off. If we must boast, we boast in Christ.</a:t>
            </a:r>
          </a:p>
          <a:p>
            <a:endParaRPr lang="en-GB" dirty="0"/>
          </a:p>
          <a:p>
            <a:endParaRPr lang="en-GB" dirty="0"/>
          </a:p>
        </p:txBody>
      </p:sp>
    </p:spTree>
    <p:extLst>
      <p:ext uri="{BB962C8B-B14F-4D97-AF65-F5344CB8AC3E}">
        <p14:creationId xmlns:p14="http://schemas.microsoft.com/office/powerpoint/2010/main" val="42359521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C542F-A671-D123-7917-EFB5A5CC5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DEFE9F-5485-5BCB-ED22-83153E835D4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1CEA7A3-6CDE-5006-1CB8-FC13C1DC898B}"/>
              </a:ext>
            </a:extLst>
          </p:cNvPr>
          <p:cNvSpPr>
            <a:spLocks noGrp="1"/>
          </p:cNvSpPr>
          <p:nvPr>
            <p:ph idx="1"/>
          </p:nvPr>
        </p:nvSpPr>
        <p:spPr>
          <a:xfrm>
            <a:off x="371475" y="1422400"/>
            <a:ext cx="8715375" cy="5130800"/>
          </a:xfrm>
        </p:spPr>
        <p:txBody>
          <a:bodyPr lIns="90000">
            <a:normAutofit/>
          </a:bodyPr>
          <a:lstStyle/>
          <a:p>
            <a:r>
              <a:rPr lang="en-GB" dirty="0"/>
              <a:t>Impartiality (as explained in James 2), is not showing favorable treatment towards those who are wealthy, seemingly powerful or those whom we regard as “good friends”.</a:t>
            </a:r>
          </a:p>
          <a:p>
            <a:pPr marL="0" indent="0">
              <a:buNone/>
            </a:pPr>
            <a:endParaRPr lang="en-GB" dirty="0"/>
          </a:p>
          <a:p>
            <a:r>
              <a:rPr lang="en-GB" dirty="0"/>
              <a:t>Sometimes, we defend or fail to take to task those who had done wrong because we are friendly with them. Or we give those we like more benefits</a:t>
            </a:r>
          </a:p>
        </p:txBody>
      </p:sp>
    </p:spTree>
    <p:extLst>
      <p:ext uri="{BB962C8B-B14F-4D97-AF65-F5344CB8AC3E}">
        <p14:creationId xmlns:p14="http://schemas.microsoft.com/office/powerpoint/2010/main" val="1903608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2497A-6F7D-7B32-AFF3-2FA46080C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939342-C541-A3B4-9476-0689BF455D5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9437160-5AA2-59F3-3FC6-A1FB97FB76BE}"/>
              </a:ext>
            </a:extLst>
          </p:cNvPr>
          <p:cNvSpPr>
            <a:spLocks noGrp="1"/>
          </p:cNvSpPr>
          <p:nvPr>
            <p:ph idx="1"/>
          </p:nvPr>
        </p:nvSpPr>
        <p:spPr>
          <a:xfrm>
            <a:off x="371475" y="1422400"/>
            <a:ext cx="8715375" cy="5130800"/>
          </a:xfrm>
        </p:spPr>
        <p:txBody>
          <a:bodyPr lIns="90000">
            <a:normAutofit/>
          </a:bodyPr>
          <a:lstStyle/>
          <a:p>
            <a:r>
              <a:rPr lang="en-GB" dirty="0"/>
              <a:t>The church should advocate the opposite. </a:t>
            </a:r>
            <a:r>
              <a:rPr lang="en-GB" dirty="0">
                <a:solidFill>
                  <a:srgbClr val="FFFF00"/>
                </a:solidFill>
              </a:rPr>
              <a:t>We should learn how to show more honour and hospitality to those who are less privileged or have physical challenges. </a:t>
            </a:r>
          </a:p>
          <a:p>
            <a:pPr marL="0" indent="0">
              <a:buNone/>
            </a:pPr>
            <a:endParaRPr lang="en-GB" dirty="0"/>
          </a:p>
          <a:p>
            <a:r>
              <a:rPr lang="en-GB" dirty="0"/>
              <a:t>If you are able, do something similar at your workplace. As children of God, we need to witness that the Gospel is teaching us how to live differently.</a:t>
            </a:r>
          </a:p>
        </p:txBody>
      </p:sp>
    </p:spTree>
    <p:extLst>
      <p:ext uri="{BB962C8B-B14F-4D97-AF65-F5344CB8AC3E}">
        <p14:creationId xmlns:p14="http://schemas.microsoft.com/office/powerpoint/2010/main" val="40922941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970F8-4963-6CB3-8DB6-13ACF30AF77D}"/>
              </a:ext>
            </a:extLst>
          </p:cNvPr>
          <p:cNvSpPr>
            <a:spLocks noGrp="1"/>
          </p:cNvSpPr>
          <p:nvPr>
            <p:ph idx="1"/>
          </p:nvPr>
        </p:nvSpPr>
        <p:spPr>
          <a:xfrm>
            <a:off x="514351" y="1357313"/>
            <a:ext cx="8572500" cy="5195887"/>
          </a:xfrm>
        </p:spPr>
        <p:txBody>
          <a:bodyPr lIns="90000">
            <a:normAutofit/>
          </a:bodyPr>
          <a:lstStyle/>
          <a:p>
            <a:endParaRPr lang="en-GB" dirty="0"/>
          </a:p>
          <a:p>
            <a:r>
              <a:rPr lang="en-GB" dirty="0"/>
              <a:t>Final verse explains that true wisdom, if lived out can produce the </a:t>
            </a:r>
            <a:r>
              <a:rPr lang="en-GB" dirty="0">
                <a:solidFill>
                  <a:srgbClr val="FFFF00"/>
                </a:solidFill>
              </a:rPr>
              <a:t>fruit of righteousness. </a:t>
            </a:r>
          </a:p>
          <a:p>
            <a:endParaRPr lang="en-GB" dirty="0"/>
          </a:p>
          <a:p>
            <a:r>
              <a:rPr lang="en-GB" dirty="0"/>
              <a:t>The fruit of righteousness is about our Christian conduct. It is the living sacrifice (Romans 12) that is truly pleasing to God. </a:t>
            </a:r>
          </a:p>
        </p:txBody>
      </p:sp>
      <p:sp>
        <p:nvSpPr>
          <p:cNvPr id="4" name="Title 1">
            <a:extLst>
              <a:ext uri="{FF2B5EF4-FFF2-40B4-BE49-F238E27FC236}">
                <a16:creationId xmlns:a16="http://schemas.microsoft.com/office/drawing/2014/main" id="{2CB32C25-8937-9FE5-DE90-C753A0CB8171}"/>
              </a:ext>
            </a:extLst>
          </p:cNvPr>
          <p:cNvSpPr>
            <a:spLocks noGrp="1"/>
          </p:cNvSpPr>
          <p:nvPr>
            <p:ph type="title"/>
          </p:nvPr>
        </p:nvSpPr>
        <p:spPr>
          <a:xfrm>
            <a:off x="1076325" y="152400"/>
            <a:ext cx="8010525" cy="1257300"/>
          </a:xfrm>
        </p:spPr>
        <p:txBody>
          <a:bodyPr/>
          <a:lstStyle/>
          <a:p>
            <a:r>
              <a:rPr lang="en-GB" dirty="0"/>
              <a:t>Fruit of righteousness</a:t>
            </a:r>
          </a:p>
        </p:txBody>
      </p:sp>
    </p:spTree>
    <p:extLst>
      <p:ext uri="{BB962C8B-B14F-4D97-AF65-F5344CB8AC3E}">
        <p14:creationId xmlns:p14="http://schemas.microsoft.com/office/powerpoint/2010/main" val="1114343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3B4BE-3A79-0F5D-1301-3CF0B7A252C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F827E1E-86CC-BB7B-756A-EEC4197C9BA8}"/>
              </a:ext>
            </a:extLst>
          </p:cNvPr>
          <p:cNvSpPr>
            <a:spLocks noGrp="1"/>
          </p:cNvSpPr>
          <p:nvPr>
            <p:ph idx="1"/>
          </p:nvPr>
        </p:nvSpPr>
        <p:spPr>
          <a:xfrm>
            <a:off x="414339" y="1422400"/>
            <a:ext cx="8672512" cy="5130800"/>
          </a:xfrm>
        </p:spPr>
        <p:txBody>
          <a:bodyPr/>
          <a:lstStyle/>
          <a:p>
            <a:endParaRPr lang="en-SG" sz="3600" b="0" i="0" dirty="0">
              <a:solidFill>
                <a:schemeClr val="tx1"/>
              </a:solidFill>
              <a:effectLst/>
              <a:latin typeface="Calibri" panose="020F0502020204030204" pitchFamily="34" charset="0"/>
              <a:cs typeface="Calibri" panose="020F0502020204030204" pitchFamily="34" charset="0"/>
            </a:endParaRPr>
          </a:p>
          <a:p>
            <a:pPr marL="0" indent="0">
              <a:buNone/>
            </a:pPr>
            <a:r>
              <a:rPr lang="en-SG" sz="3600" b="0" i="0" dirty="0">
                <a:solidFill>
                  <a:schemeClr val="tx1"/>
                </a:solidFill>
                <a:effectLst/>
                <a:latin typeface="Calibri" panose="020F0502020204030204" pitchFamily="34" charset="0"/>
                <a:cs typeface="Calibri" panose="020F0502020204030204" pitchFamily="34" charset="0"/>
              </a:rPr>
              <a:t>Godly wisdom is “first pure, then peaceable, gentle, open to reason, full of mercy and good fruits, impartial and sincere”.</a:t>
            </a:r>
          </a:p>
          <a:p>
            <a:endParaRPr lang="en-GB" sz="3600" dirty="0"/>
          </a:p>
        </p:txBody>
      </p:sp>
    </p:spTree>
    <p:extLst>
      <p:ext uri="{BB962C8B-B14F-4D97-AF65-F5344CB8AC3E}">
        <p14:creationId xmlns:p14="http://schemas.microsoft.com/office/powerpoint/2010/main" val="3809800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F5403-49AF-8C10-5236-1740FE33086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8CAE901-B64D-3776-807C-303C71649F4D}"/>
              </a:ext>
            </a:extLst>
          </p:cNvPr>
          <p:cNvSpPr>
            <a:spLocks noGrp="1"/>
          </p:cNvSpPr>
          <p:nvPr>
            <p:ph idx="1"/>
          </p:nvPr>
        </p:nvSpPr>
        <p:spPr>
          <a:xfrm>
            <a:off x="228601" y="1422400"/>
            <a:ext cx="8858250" cy="5130800"/>
          </a:xfrm>
        </p:spPr>
        <p:txBody>
          <a:bodyPr/>
          <a:lstStyle/>
          <a:p>
            <a:pPr marL="0" indent="0">
              <a:buNone/>
            </a:pPr>
            <a:r>
              <a:rPr lang="en-GB" dirty="0">
                <a:solidFill>
                  <a:schemeClr val="tx1"/>
                </a:solidFill>
                <a:latin typeface="Calibri" panose="020F0502020204030204" pitchFamily="34" charset="0"/>
                <a:cs typeface="Calibri" panose="020F0502020204030204" pitchFamily="34" charset="0"/>
              </a:rPr>
              <a:t>If we are to make a brief contrast between the two:</a:t>
            </a:r>
            <a:endParaRPr lang="en-GB" sz="3200" dirty="0">
              <a:solidFill>
                <a:schemeClr val="tx1"/>
              </a:solidFill>
              <a:latin typeface="Calibri" panose="020F0502020204030204" pitchFamily="34" charset="0"/>
              <a:cs typeface="Calibri" panose="020F0502020204030204" pitchFamily="34" charset="0"/>
            </a:endParaRPr>
          </a:p>
          <a:p>
            <a:endParaRPr lang="en-GB" dirty="0">
              <a:solidFill>
                <a:schemeClr val="tx1"/>
              </a:solidFill>
              <a:latin typeface="Calibri" panose="020F0502020204030204" pitchFamily="34" charset="0"/>
              <a:cs typeface="Calibri" panose="020F0502020204030204" pitchFamily="34" charset="0"/>
            </a:endParaRPr>
          </a:p>
          <a:p>
            <a:r>
              <a:rPr lang="en-GB" sz="3200" dirty="0">
                <a:solidFill>
                  <a:schemeClr val="tx1"/>
                </a:solidFill>
                <a:latin typeface="Calibri" panose="020F0502020204030204" pitchFamily="34" charset="0"/>
                <a:cs typeface="Calibri" panose="020F0502020204030204" pitchFamily="34" charset="0"/>
              </a:rPr>
              <a:t>Worldly wisdom emphasized what we can get for ourselves, and often with any means available. </a:t>
            </a:r>
          </a:p>
          <a:p>
            <a:endParaRPr lang="en-GB" sz="3200" dirty="0">
              <a:solidFill>
                <a:schemeClr val="tx1"/>
              </a:solidFill>
              <a:latin typeface="Calibri" panose="020F0502020204030204" pitchFamily="34" charset="0"/>
              <a:cs typeface="Calibri" panose="020F0502020204030204" pitchFamily="34" charset="0"/>
            </a:endParaRPr>
          </a:p>
          <a:p>
            <a:r>
              <a:rPr lang="en-GB" sz="3200" dirty="0">
                <a:solidFill>
                  <a:schemeClr val="tx1"/>
                </a:solidFill>
                <a:latin typeface="Calibri" panose="020F0502020204030204" pitchFamily="34" charset="0"/>
                <a:cs typeface="Calibri" panose="020F0502020204030204" pitchFamily="34" charset="0"/>
              </a:rPr>
              <a:t>Godly wisdom emphasised how we can be morally upright and be of blessing to others; even if it means to do it at our own expense. That is the way of Christ.</a:t>
            </a:r>
          </a:p>
          <a:p>
            <a:endParaRPr lang="en-GB" dirty="0"/>
          </a:p>
        </p:txBody>
      </p:sp>
    </p:spTree>
    <p:extLst>
      <p:ext uri="{BB962C8B-B14F-4D97-AF65-F5344CB8AC3E}">
        <p14:creationId xmlns:p14="http://schemas.microsoft.com/office/powerpoint/2010/main" val="25410381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528EA-5625-371F-0555-4697899A67A3}"/>
              </a:ext>
            </a:extLst>
          </p:cNvPr>
          <p:cNvSpPr>
            <a:spLocks noGrp="1"/>
          </p:cNvSpPr>
          <p:nvPr>
            <p:ph type="title"/>
          </p:nvPr>
        </p:nvSpPr>
        <p:spPr/>
        <p:txBody>
          <a:bodyPr/>
          <a:lstStyle/>
          <a:p>
            <a:r>
              <a:rPr lang="en-GB" dirty="0"/>
              <a:t>Reflection</a:t>
            </a:r>
          </a:p>
        </p:txBody>
      </p:sp>
      <p:sp>
        <p:nvSpPr>
          <p:cNvPr id="3" name="Content Placeholder 2">
            <a:extLst>
              <a:ext uri="{FF2B5EF4-FFF2-40B4-BE49-F238E27FC236}">
                <a16:creationId xmlns:a16="http://schemas.microsoft.com/office/drawing/2014/main" id="{3A6192DB-3E2B-0C76-B57C-FF33F060DCEA}"/>
              </a:ext>
            </a:extLst>
          </p:cNvPr>
          <p:cNvSpPr>
            <a:spLocks noGrp="1"/>
          </p:cNvSpPr>
          <p:nvPr>
            <p:ph idx="1"/>
          </p:nvPr>
        </p:nvSpPr>
        <p:spPr>
          <a:xfrm>
            <a:off x="471489" y="1422400"/>
            <a:ext cx="8615362" cy="5130800"/>
          </a:xfrm>
        </p:spPr>
        <p:txBody>
          <a:bodyPr lIns="90000">
            <a:normAutofit lnSpcReduction="10000"/>
          </a:bodyPr>
          <a:lstStyle/>
          <a:p>
            <a:pPr marL="0" indent="0">
              <a:buNone/>
            </a:pPr>
            <a:r>
              <a:rPr lang="en-GB" dirty="0"/>
              <a:t>Which wisdom are we seeking or embracing right now? </a:t>
            </a:r>
          </a:p>
          <a:p>
            <a:pPr marL="0" indent="0">
              <a:buNone/>
            </a:pPr>
            <a:endParaRPr lang="en-GB" dirty="0"/>
          </a:p>
          <a:p>
            <a:pPr marL="0" indent="0">
              <a:buNone/>
            </a:pPr>
            <a:r>
              <a:rPr lang="en-GB" dirty="0"/>
              <a:t>Worldly wisdom which seems clever, intelligent, but is earthly, unspiritual and demonic?</a:t>
            </a:r>
          </a:p>
          <a:p>
            <a:pPr marL="0" indent="0">
              <a:buNone/>
            </a:pPr>
            <a:endParaRPr lang="en-GB" dirty="0"/>
          </a:p>
          <a:p>
            <a:pPr marL="0" indent="0">
              <a:buNone/>
            </a:pPr>
            <a:r>
              <a:rPr lang="en-GB" dirty="0"/>
              <a:t>Or Godly wisdom which pursues peace, purity, impartiality, sincerity, gentleness, mercy, humility and open to reason?    </a:t>
            </a:r>
          </a:p>
        </p:txBody>
      </p:sp>
    </p:spTree>
    <p:extLst>
      <p:ext uri="{BB962C8B-B14F-4D97-AF65-F5344CB8AC3E}">
        <p14:creationId xmlns:p14="http://schemas.microsoft.com/office/powerpoint/2010/main" val="26915049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E99BD-CFAF-BCCE-36FC-A058657CA30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8E37BF2-EAD8-237A-15B8-808B8FFD3B4E}"/>
              </a:ext>
            </a:extLst>
          </p:cNvPr>
          <p:cNvSpPr>
            <a:spLocks noGrp="1"/>
          </p:cNvSpPr>
          <p:nvPr>
            <p:ph idx="1"/>
          </p:nvPr>
        </p:nvSpPr>
        <p:spPr>
          <a:xfrm>
            <a:off x="414339" y="1422400"/>
            <a:ext cx="8672512" cy="5130800"/>
          </a:xfrm>
        </p:spPr>
        <p:txBody>
          <a:bodyPr/>
          <a:lstStyle/>
          <a:p>
            <a:r>
              <a:rPr lang="en-GB" dirty="0"/>
              <a:t>If you want kick out worldly wisdom and embrace Godly wisdom, there is only one way:</a:t>
            </a:r>
          </a:p>
          <a:p>
            <a:endParaRPr lang="en-GB" dirty="0"/>
          </a:p>
          <a:p>
            <a:r>
              <a:rPr lang="en-GB" dirty="0">
                <a:solidFill>
                  <a:srgbClr val="FFFF00"/>
                </a:solidFill>
              </a:rPr>
              <a:t>James 1 says to “Ask God in faith”. Do not doubt that God can generously give you Godly wisdom. He can. He will.</a:t>
            </a:r>
          </a:p>
          <a:p>
            <a:endParaRPr lang="en-GB" dirty="0"/>
          </a:p>
          <a:p>
            <a:endParaRPr lang="en-GB" dirty="0"/>
          </a:p>
        </p:txBody>
      </p:sp>
    </p:spTree>
    <p:extLst>
      <p:ext uri="{BB962C8B-B14F-4D97-AF65-F5344CB8AC3E}">
        <p14:creationId xmlns:p14="http://schemas.microsoft.com/office/powerpoint/2010/main" val="5481876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E1048-4760-35DE-187E-9F9A26639922}"/>
              </a:ext>
            </a:extLst>
          </p:cNvPr>
          <p:cNvSpPr>
            <a:spLocks noGrp="1"/>
          </p:cNvSpPr>
          <p:nvPr>
            <p:ph type="title"/>
          </p:nvPr>
        </p:nvSpPr>
        <p:spPr/>
        <p:txBody>
          <a:bodyPr/>
          <a:lstStyle/>
          <a:p>
            <a:r>
              <a:rPr lang="en-GB" dirty="0"/>
              <a:t>Discussion questions</a:t>
            </a:r>
          </a:p>
        </p:txBody>
      </p:sp>
      <p:sp>
        <p:nvSpPr>
          <p:cNvPr id="3" name="Content Placeholder 2">
            <a:extLst>
              <a:ext uri="{FF2B5EF4-FFF2-40B4-BE49-F238E27FC236}">
                <a16:creationId xmlns:a16="http://schemas.microsoft.com/office/drawing/2014/main" id="{5A1A77B3-5B69-7745-9C0E-FCD5DEF19779}"/>
              </a:ext>
            </a:extLst>
          </p:cNvPr>
          <p:cNvSpPr>
            <a:spLocks noGrp="1"/>
          </p:cNvSpPr>
          <p:nvPr>
            <p:ph idx="1"/>
          </p:nvPr>
        </p:nvSpPr>
        <p:spPr>
          <a:xfrm>
            <a:off x="414339" y="1422400"/>
            <a:ext cx="8672512" cy="5130800"/>
          </a:xfrm>
        </p:spPr>
        <p:txBody>
          <a:bodyPr lIns="90000">
            <a:normAutofit fontScale="85000" lnSpcReduction="20000"/>
          </a:bodyPr>
          <a:lstStyle/>
          <a:p>
            <a:r>
              <a:rPr lang="en-GB" dirty="0"/>
              <a:t>What are some examples of  “worldly wisdom” you have heard or even practising? How are these different from the Godly wisdom that James was describing in James 3:13-18?</a:t>
            </a:r>
          </a:p>
          <a:p>
            <a:endParaRPr lang="en-GB" dirty="0"/>
          </a:p>
          <a:p>
            <a:r>
              <a:rPr lang="en-GB" dirty="0"/>
              <a:t>Why do you think it is easy for the church to embrace some of these worldly wisdom? What are some ways which you think can help prevent or “kick out” these worldly wisdom which James described as “earthly, unspiritual and demonic” ?</a:t>
            </a:r>
          </a:p>
          <a:p>
            <a:endParaRPr lang="en-GB" dirty="0"/>
          </a:p>
          <a:p>
            <a:r>
              <a:rPr lang="en-GB" dirty="0"/>
              <a:t>Do you like to embrace and live out Godly wisdom? Why is that and how can you do so? </a:t>
            </a:r>
          </a:p>
        </p:txBody>
      </p:sp>
    </p:spTree>
    <p:extLst>
      <p:ext uri="{BB962C8B-B14F-4D97-AF65-F5344CB8AC3E}">
        <p14:creationId xmlns:p14="http://schemas.microsoft.com/office/powerpoint/2010/main" val="3661837774"/>
      </p:ext>
    </p:extLst>
  </p:cSld>
  <p:clrMapOvr>
    <a:masterClrMapping/>
  </p:clrMapOvr>
</p:sld>
</file>

<file path=ppt/theme/theme1.xml><?xml version="1.0" encoding="utf-8"?>
<a:theme xmlns:a="http://schemas.openxmlformats.org/drawingml/2006/main" name="bus184">
  <a:themeElements>
    <a:clrScheme name="bus184 1">
      <a:dk1>
        <a:srgbClr val="000000"/>
      </a:dk1>
      <a:lt1>
        <a:srgbClr val="FFFFFF"/>
      </a:lt1>
      <a:dk2>
        <a:srgbClr val="333333"/>
      </a:dk2>
      <a:lt2>
        <a:srgbClr val="FFFFFF"/>
      </a:lt2>
      <a:accent1>
        <a:srgbClr val="DDDDDD"/>
      </a:accent1>
      <a:accent2>
        <a:srgbClr val="FFCC00"/>
      </a:accent2>
      <a:accent3>
        <a:srgbClr val="ADADAD"/>
      </a:accent3>
      <a:accent4>
        <a:srgbClr val="DADADA"/>
      </a:accent4>
      <a:accent5>
        <a:srgbClr val="EBEBEB"/>
      </a:accent5>
      <a:accent6>
        <a:srgbClr val="E7B900"/>
      </a:accent6>
      <a:hlink>
        <a:srgbClr val="FF9933"/>
      </a:hlink>
      <a:folHlink>
        <a:srgbClr val="DAA100"/>
      </a:folHlink>
    </a:clrScheme>
    <a:fontScheme name="bus18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a:ln>
              <a:noFill/>
            </a:ln>
            <a:solidFill>
              <a:schemeClr val="tx1"/>
            </a:solidFill>
            <a:effectLst/>
            <a:latin typeface="Verdana" charset="0"/>
          </a:defRPr>
        </a:defPPr>
      </a:lstStyle>
    </a:lnDef>
  </a:objectDefaults>
  <a:extraClrSchemeLst>
    <a:extraClrScheme>
      <a:clrScheme name="bus184 1">
        <a:dk1>
          <a:srgbClr val="000000"/>
        </a:dk1>
        <a:lt1>
          <a:srgbClr val="FFFFFF"/>
        </a:lt1>
        <a:dk2>
          <a:srgbClr val="333333"/>
        </a:dk2>
        <a:lt2>
          <a:srgbClr val="FFFFFF"/>
        </a:lt2>
        <a:accent1>
          <a:srgbClr val="DDDDDD"/>
        </a:accent1>
        <a:accent2>
          <a:srgbClr val="FFCC00"/>
        </a:accent2>
        <a:accent3>
          <a:srgbClr val="ADADAD"/>
        </a:accent3>
        <a:accent4>
          <a:srgbClr val="DADADA"/>
        </a:accent4>
        <a:accent5>
          <a:srgbClr val="EBEBEB"/>
        </a:accent5>
        <a:accent6>
          <a:srgbClr val="E7B900"/>
        </a:accent6>
        <a:hlink>
          <a:srgbClr val="FF9933"/>
        </a:hlink>
        <a:folHlink>
          <a:srgbClr val="DAA1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bus840</Template>
  <TotalTime>48544</TotalTime>
  <Words>2344</Words>
  <Application>Microsoft Macintosh PowerPoint</Application>
  <PresentationFormat>On-screen Show (4:3)</PresentationFormat>
  <Paragraphs>201</Paragraphs>
  <Slides>50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Google Sans</vt:lpstr>
      <vt:lpstr>inherit</vt:lpstr>
      <vt:lpstr>system-ui</vt:lpstr>
      <vt:lpstr>Arial</vt:lpstr>
      <vt:lpstr>Calibri</vt:lpstr>
      <vt:lpstr>Times New Roman</vt:lpstr>
      <vt:lpstr>Verdana</vt:lpstr>
      <vt:lpstr>Wingdings</vt:lpstr>
      <vt:lpstr>bus184</vt:lpstr>
      <vt:lpstr>PowerPoint Presentation</vt:lpstr>
      <vt:lpstr>PowerPoint Presentation</vt:lpstr>
      <vt:lpstr>Wisest Persons?</vt:lpstr>
      <vt:lpstr>PowerPoint Presentation</vt:lpstr>
      <vt:lpstr>PowerPoint Presentation</vt:lpstr>
      <vt:lpstr>PowerPoint Presentation</vt:lpstr>
      <vt:lpstr>PowerPoint Presentation</vt:lpstr>
      <vt:lpstr>James 1:5-8</vt:lpstr>
      <vt:lpstr>James 3:13-18</vt:lpstr>
      <vt:lpstr>James 3:13-18</vt:lpstr>
      <vt:lpstr>Context</vt:lpstr>
      <vt:lpstr>Context</vt:lpstr>
      <vt:lpstr>Worldly wisdom</vt:lpstr>
      <vt:lpstr>Worldly wisdom</vt:lpstr>
      <vt:lpstr>Worldly wisdom is “Earthly”</vt:lpstr>
      <vt:lpstr>Worldly wisdom is “Earthly”</vt:lpstr>
      <vt:lpstr>PowerPoint Presentation</vt:lpstr>
      <vt:lpstr>PowerPoint Presentation</vt:lpstr>
      <vt:lpstr>PowerPoint Presentation</vt:lpstr>
      <vt:lpstr>PowerPoint Presentation</vt:lpstr>
      <vt:lpstr>PowerPoint Presentation</vt:lpstr>
      <vt:lpstr>Worldly wisdom is “unspiritual”</vt:lpstr>
      <vt:lpstr>Worldly wisdom is “unspiritual”</vt:lpstr>
      <vt:lpstr>PowerPoint Presentation</vt:lpstr>
      <vt:lpstr>PowerPoint Presentation</vt:lpstr>
      <vt:lpstr>Worldly wisdom is demonic</vt:lpstr>
      <vt:lpstr>Example</vt:lpstr>
      <vt:lpstr>PowerPoint Presentation</vt:lpstr>
      <vt:lpstr>PowerPoint Presentation</vt:lpstr>
      <vt:lpstr>PowerPoint Presentation</vt:lpstr>
      <vt:lpstr>PowerPoint Presentation</vt:lpstr>
      <vt:lpstr>PowerPoint Presentation</vt:lpstr>
      <vt:lpstr>Godly wisdom</vt:lpstr>
      <vt:lpstr>PowerPoint Presentation</vt:lpstr>
      <vt:lpstr>Purity!</vt:lpstr>
      <vt:lpstr>PowerPoint Presentation</vt:lpstr>
      <vt:lpstr>Peace, Gentle, Open to reason</vt:lpstr>
      <vt:lpstr>PowerPoint Presentation</vt:lpstr>
      <vt:lpstr>PowerPoint Presentation</vt:lpstr>
      <vt:lpstr>Mercy and good fruits</vt:lpstr>
      <vt:lpstr>Mercy and good fruits</vt:lpstr>
      <vt:lpstr>PowerPoint Presentation</vt:lpstr>
      <vt:lpstr>PowerPoint Presentation</vt:lpstr>
      <vt:lpstr>PowerPoint Presentation</vt:lpstr>
      <vt:lpstr>Fruit of righteousness</vt:lpstr>
      <vt:lpstr>PowerPoint Presentation</vt:lpstr>
      <vt:lpstr>PowerPoint Presentation</vt:lpstr>
      <vt:lpstr>Reflection</vt:lpstr>
      <vt:lpstr>PowerPoint Presentation</vt:lpstr>
      <vt:lpstr>Discussion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Ephesians 6:10-24</dc:title>
  <dc:creator>Microsoft Office User</dc:creator>
  <cp:lastModifiedBy>Jason Phua</cp:lastModifiedBy>
  <cp:revision>709</cp:revision>
  <cp:lastPrinted>2021-02-27T12:05:29Z</cp:lastPrinted>
  <dcterms:created xsi:type="dcterms:W3CDTF">2019-04-18T03:39:30Z</dcterms:created>
  <dcterms:modified xsi:type="dcterms:W3CDTF">2025-08-23T09:29:22Z</dcterms:modified>
</cp:coreProperties>
</file>